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25"/>
  </p:notesMasterIdLst>
  <p:sldIdLst>
    <p:sldId id="283" r:id="rId2"/>
    <p:sldId id="257" r:id="rId3"/>
    <p:sldId id="260" r:id="rId4"/>
    <p:sldId id="262" r:id="rId5"/>
    <p:sldId id="263" r:id="rId6"/>
    <p:sldId id="261" r:id="rId7"/>
    <p:sldId id="264" r:id="rId8"/>
    <p:sldId id="267" r:id="rId9"/>
    <p:sldId id="266" r:id="rId10"/>
    <p:sldId id="268" r:id="rId11"/>
    <p:sldId id="271" r:id="rId12"/>
    <p:sldId id="272" r:id="rId13"/>
    <p:sldId id="275" r:id="rId14"/>
    <p:sldId id="277" r:id="rId15"/>
    <p:sldId id="276" r:id="rId16"/>
    <p:sldId id="278" r:id="rId17"/>
    <p:sldId id="279" r:id="rId18"/>
    <p:sldId id="265" r:id="rId19"/>
    <p:sldId id="269" r:id="rId20"/>
    <p:sldId id="280" r:id="rId21"/>
    <p:sldId id="282" r:id="rId22"/>
    <p:sldId id="281" r:id="rId23"/>
    <p:sldId id="284" r:id="rId24"/>
  </p:sldIdLst>
  <p:sldSz cx="16259175" cy="9753600"/>
  <p:notesSz cx="6858000" cy="9144000"/>
  <p:defaultTextStyle>
    <a:defPPr>
      <a:defRPr lang="zh-CN"/>
    </a:defPPr>
    <a:lvl1pPr marL="0" algn="l" defTabSz="160074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00374" algn="l" defTabSz="160074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00749" algn="l" defTabSz="160074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01123" algn="l" defTabSz="160074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01497" algn="l" defTabSz="160074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01872" algn="l" defTabSz="160074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02246" algn="l" defTabSz="160074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602620" algn="l" defTabSz="160074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402995" algn="l" defTabSz="160074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51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28" autoAdjust="0"/>
    <p:restoredTop sz="93165" autoAdjust="0"/>
  </p:normalViewPr>
  <p:slideViewPr>
    <p:cSldViewPr snapToGrid="0">
      <p:cViewPr varScale="1">
        <p:scale>
          <a:sx n="78" d="100"/>
          <a:sy n="78" d="100"/>
        </p:scale>
        <p:origin x="396" y="90"/>
      </p:cViewPr>
      <p:guideLst>
        <p:guide orient="horz" pos="3072"/>
        <p:guide pos="51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5BCCA-203C-49BC-B25A-E7873076666A}" type="datetimeFigureOut">
              <a:rPr lang="zh-CN" altLang="en-US" smtClean="0"/>
              <a:t>2017/5/19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27A81-9091-4BFC-BA91-8F89F1E5F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51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感谢组织者，也感谢</a:t>
            </a:r>
            <a:r>
              <a:rPr lang="zh-CN" altLang="en-US" dirty="0" smtClean="0"/>
              <a:t>大家大周末的下午利用宝贵的休息时间来</a:t>
            </a:r>
            <a:r>
              <a:rPr lang="zh-CN" altLang="en-US" dirty="0" smtClean="0"/>
              <a:t>听我们的分享。 这一次我介绍的是针对支付系统的微服务化改进实践。重点在于如何实战，分享我们的经验和碰到的坑。</a:t>
            </a:r>
            <a:r>
              <a:rPr lang="zh-CN" altLang="en-US" baseline="0" dirty="0" smtClean="0"/>
              <a:t> 关于微服务的介绍，它的优点，以及相关的技术，比如限流、容错等，都有大量的文档分享。这里就不做介绍。 </a:t>
            </a:r>
            <a:endParaRPr lang="en-US" altLang="zh-CN" baseline="0" dirty="0" smtClean="0"/>
          </a:p>
          <a:p>
            <a:r>
              <a:rPr lang="zh-CN" altLang="en-US" baseline="0" dirty="0" smtClean="0"/>
              <a:t>在分享过程中，大家随时可以提问。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27A81-9091-4BFC-BA91-8F89F1E5FA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366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我是从</a:t>
            </a:r>
            <a:r>
              <a:rPr lang="en-US" altLang="zh-CN" dirty="0" smtClean="0"/>
              <a:t>2</a:t>
            </a:r>
            <a:r>
              <a:rPr lang="zh-CN" altLang="en-US" dirty="0" smtClean="0"/>
              <a:t>年前开始接收这个支付系统。</a:t>
            </a:r>
            <a:r>
              <a:rPr lang="zh-CN" altLang="en-US" baseline="0" dirty="0" smtClean="0"/>
              <a:t> 大家也都知道，某公司在</a:t>
            </a:r>
            <a:r>
              <a:rPr lang="en-US" altLang="zh-CN" baseline="0" dirty="0" smtClean="0"/>
              <a:t>2014</a:t>
            </a:r>
            <a:r>
              <a:rPr lang="zh-CN" altLang="en-US" baseline="0" dirty="0" smtClean="0"/>
              <a:t>年的时候，某个大剧上线，用户有三天时间无法缴费注册会员。这是互联网公司最忌讳的事情，用户给送钱，钱都收不上来。 当时主要是通过升级硬件的方式硬扛过去了。 我接手这个系统是在半年之后。 看了系统代码，就知道为什么当时花了三天时间来做这个事情了。 在升级硬件之后，基本上，在原有架构上，能改进的点并不多了。 </a:t>
            </a:r>
            <a:endParaRPr lang="en-US" altLang="zh-CN" baseline="0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全年公司将支付业务从原来所在部门剥离出来，成为一个独立的团队，以应付迅速发展的业务需求。原团队负责支付系统开发的几位同学转到现团队，形成开发班底。此后开始招聘，三个月团队扩充到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多个人。与此同时，公司业务也在快速发展，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月份宣布会员突破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千万。一些热片上映往往也会引发会员注册缴费的小高峰。其他业务，包括直播，阅读，动漫等，也都进入了发展的快车道。每天订单量早已经超过百万，比去年某片上映时把系统打垮时还早高。移动端每个月发布一个版本，桌面则是半个月。产品经理们夜以继日地规划各种功能，待开发功能都排到好几个月之后。而随着项目团队的日益扩大，却出现一些奇怪的事情：开发效率和以前没有太大区别，尽管队伍扩大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倍多，人员素质则有所提升。大部分开发工作还是几位老员工在忙，新员工还比较难介入核心开发工作。</a:t>
            </a:r>
          </a:p>
          <a:p>
            <a:r>
              <a:rPr lang="zh-CN" altLang="en-US" baseline="0" dirty="0" smtClean="0"/>
              <a:t>于是就发现了不少问题。人多了，出活反而比以前更慢了。 具体来说，原因在于：</a:t>
            </a:r>
            <a:endParaRPr lang="en-US" altLang="zh-CN" baseline="0" dirty="0" smtClean="0"/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可扩展性差，性能提升困难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应用性能瓶颈基本都在数据库上。这个系统使用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作为数据库。三个应用对应三个数据库。没有读写分离。读写都在一个库上操作。数据量最大的表当时在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万条数据。高峰期数据库操作的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左右，压测结果是可以支撑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。这个指标令我诧异。为什么能有这么好的性能？首先是，没有复杂的查询逻辑，所有查询都在一个表里操作，没有跨表事务处理，复杂的处理，分解为多个语句来执行。最复杂的一个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中，执行了将近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次数据查询。其次，也是最重要的因素，这里用的是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磁盘。从目前情况看，撑到年底应该是可以的，这也为我们技改争取了足够的时间。尽管这样，对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还是没有把握。每次运营部门搞活动，我们都玩胆战心惊地盯着，祈祷活动不要太有效果。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从应用层来看，目前读写比在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，接口日访问量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亿。高峰期访问量在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300QPS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。公司业务增长迅猛，数据量半年翻一番，访问量预估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倍增长。还有一个严峻的挑战，产品同学扬言要搞秒杀，秒杀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每秒十万的量必须支持到。这就超过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能承受的压力范围，需要把读操作切到内存数据库上，但是在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架构下，读写分离实现就得伤筋动骨了。另外由于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封装了对数据库的操作，不用写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了，精细优化也搞不定了。每次系统变慢，就得求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，帮看看有那些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被卡住了。每隔一段时间，还得请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语句，研究怎么建索引。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系统臃肿，学习周期长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多个接口，分为三个大项目。最大项目有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多个类，其次是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多个和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多个类。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版本控制，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作为容器，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前置路由。路由这个让人欣慰，它是整个重构工作的有力支撑。纯后端的项目，为移动端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应用提供接口。这也使得重构工作难度大大降低。如果把前端也耦合进来，那就更酸爽了。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庞大的系统规模为团队成员接手带来困难。 支付业务独立出来后，开发人员从原来的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人，在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个月内扩充到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人。与此同时，兴奋的产品同学也都跟打鸡血一样，各种想法纷纷变为产品，开发压力骤增。但是新增的同学，看着几百个类，往往一片茫然，无法下手。不知道哪些功能实现了，哪些功能是待改进的。一直到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个月后，新员工才逐步进入角色。尽管如此，还是有不少恐龙级代码，无人敢挑战。最大的一个类的规模是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多行， 核心方法超过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行，大量重复代码， 每次调整都以失败告终。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合作成本高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随着项目组人员增加，每次新版本开发都需要多人一起合作，修改同一个项目代码。 虽然使用版本控制工具来对分支进行管理，但是不可避免的，大量的时间花费在代码冲突处理上。新增功能，增强功能，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修复，支持各种客户端，都在一个项目上进行，需要建立不同的分支，高峰期五六个分支同时进行都是常见的。这种情况下，代码冲突的频率非常高。一个周的小版本开发，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天时间在解决冲突都是很正常的。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测试难度大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测试工作也逐步的恶化了。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测试环境构建难度高。随着分支的增加，每个进入测试的分支，都需要准备独立的测试环境。环境构建成本高。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刚测试完的功能，由于分支合并冲突处理，又得重新跑一遍。严重影响项目进度。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上线风险高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随着系统复杂度的增加，上线风险也越来也大。一个小功能的修改，打印一个日志，修复一个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，都需要整体上线。一旦有一个地方修改错了，这个系统就崩溃了。上线时间长，一次上线，半个小时是必须的。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引入新技术困难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互联网公司对新技术的追求和使用显得特别饥渴，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框架降低开发难度和成本同时，也屏蔽了其他技术的导入。缓存机制，数据库优化，读写分离等，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有自己的一套逻辑体系，要调整姿势，成本相对高，技术难度也大，需要对实现底层有深入了解。</a:t>
            </a:r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27A81-9091-4BFC-BA91-8F89F1E5FA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572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DAO</a:t>
            </a:r>
            <a:r>
              <a:rPr lang="zh-CN" altLang="en-US" dirty="0" smtClean="0"/>
              <a:t>层</a:t>
            </a:r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Hibernate</a:t>
            </a:r>
            <a:r>
              <a:rPr lang="zh-CN" altLang="en-US" dirty="0" smtClean="0"/>
              <a:t>来封装数据库访问操作。其优势是在面向对象领域，通过系统自动生成数据库访问语句的方式，使得开发者无需考虑数据库的实现细节，专注于对象的设计和使用，简化了开发工作。另外，使用</a:t>
            </a:r>
            <a:r>
              <a:rPr lang="en-US" altLang="zh-CN" dirty="0" smtClean="0"/>
              <a:t>Hibernate</a:t>
            </a:r>
            <a:r>
              <a:rPr lang="zh-CN" altLang="en-US" dirty="0" smtClean="0"/>
              <a:t>还支持系统可以在不同类型的对象数据库间无缝迁移。在业务对象关系复杂的管理系统开发中广泛使用。存在的问题是，它隐藏了数据库的实现细节，这导致在大数据场景下开发人员很难对数据库访问进行优化，而这却是互联网应用开发的重点。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Service</a:t>
            </a:r>
            <a:r>
              <a:rPr lang="zh-CN" altLang="en-US" dirty="0" smtClean="0"/>
              <a:t>层</a:t>
            </a:r>
          </a:p>
          <a:p>
            <a:r>
              <a:rPr lang="zh-CN" altLang="en-US" dirty="0" smtClean="0"/>
              <a:t>业务逻辑层为</a:t>
            </a:r>
            <a:r>
              <a:rPr lang="en-US" altLang="zh-CN" dirty="0" smtClean="0"/>
              <a:t>Controller</a:t>
            </a:r>
            <a:r>
              <a:rPr lang="zh-CN" altLang="en-US" dirty="0" smtClean="0"/>
              <a:t>层提供具体业务的实现。但在实现上，问题还不少。如果是严格按照分层架构来实现，对业务逻辑层进行拆分，将本地调用变成远程调用，即可比较容易实现拆分。但实际中往往会碰到如下问题：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这个层往往并未实现单向依赖，部分业务逻辑层实现被注入了接口层的参数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request,response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，使其耦合到接口层。</a:t>
            </a:r>
          </a:p>
          <a:p>
            <a:r>
              <a:rPr lang="zh-CN" altLang="en-US" dirty="0" smtClean="0"/>
              <a:t>为了应对不断变更的需求，不少接口会使用</a:t>
            </a:r>
            <a:r>
              <a:rPr lang="en-US" altLang="zh-CN" dirty="0" smtClean="0"/>
              <a:t>map</a:t>
            </a:r>
            <a:r>
              <a:rPr lang="zh-CN" altLang="en-US" dirty="0" smtClean="0"/>
              <a:t>作为输入输出参数，此类接口在维护时无法约束其参数。</a:t>
            </a:r>
          </a:p>
          <a:p>
            <a:r>
              <a:rPr lang="en-US" altLang="zh-CN" dirty="0" smtClean="0"/>
              <a:t>Service</a:t>
            </a:r>
            <a:r>
              <a:rPr lang="zh-CN" altLang="en-US" dirty="0" smtClean="0"/>
              <a:t>层绝大部分实现是使用工厂模式来管理数据对象。仅对工厂类建模，未对业务实体建模。这个层的实现是不完整的。 这使得对业务实体的操作需要推迟到</a:t>
            </a:r>
            <a:r>
              <a:rPr lang="en-US" altLang="zh-CN" dirty="0" smtClean="0"/>
              <a:t>Controller</a:t>
            </a:r>
            <a:r>
              <a:rPr lang="zh-CN" altLang="en-US" dirty="0" smtClean="0"/>
              <a:t>层来实现，导致</a:t>
            </a:r>
            <a:r>
              <a:rPr lang="en-US" altLang="zh-CN" dirty="0" smtClean="0"/>
              <a:t>Controller</a:t>
            </a:r>
            <a:r>
              <a:rPr lang="zh-CN" altLang="en-US" dirty="0" smtClean="0"/>
              <a:t>臃肿。</a:t>
            </a:r>
          </a:p>
          <a:p>
            <a:r>
              <a:rPr lang="zh-CN" altLang="en-US" dirty="0" smtClean="0"/>
              <a:t>当服务之间存在大量依赖关系时，开发人员往往会直接将</a:t>
            </a:r>
            <a:r>
              <a:rPr lang="en-US" altLang="zh-CN" dirty="0" smtClean="0"/>
              <a:t>Spring </a:t>
            </a:r>
            <a:r>
              <a:rPr lang="en-US" altLang="zh-CN" dirty="0" err="1" smtClean="0"/>
              <a:t>BeanFactory</a:t>
            </a:r>
            <a:r>
              <a:rPr lang="zh-CN" altLang="en-US" dirty="0" smtClean="0"/>
              <a:t>注入到各个服务中，或者简单封装一个</a:t>
            </a:r>
            <a:r>
              <a:rPr lang="en-US" altLang="zh-CN" dirty="0" err="1" smtClean="0"/>
              <a:t>FacadeService</a:t>
            </a:r>
            <a:r>
              <a:rPr lang="zh-CN" altLang="en-US" dirty="0" smtClean="0"/>
              <a:t>，通过这个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可以访问到所有的业务逻辑对象。这个类的使用导致无法评估</a:t>
            </a:r>
            <a:r>
              <a:rPr lang="en-US" altLang="zh-CN" dirty="0" smtClean="0"/>
              <a:t>Controller</a:t>
            </a:r>
            <a:r>
              <a:rPr lang="zh-CN" altLang="en-US" dirty="0" smtClean="0"/>
              <a:t>层对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业务对象的具体依赖。</a:t>
            </a:r>
          </a:p>
          <a:p>
            <a:r>
              <a:rPr lang="en-US" altLang="zh-CN" dirty="0" smtClean="0"/>
              <a:t>Controller</a:t>
            </a:r>
            <a:r>
              <a:rPr lang="zh-CN" altLang="en-US" dirty="0" smtClean="0"/>
              <a:t>层</a:t>
            </a:r>
          </a:p>
          <a:p>
            <a:r>
              <a:rPr lang="zh-CN" altLang="en-US" dirty="0" smtClean="0"/>
              <a:t>基于</a:t>
            </a:r>
            <a:r>
              <a:rPr lang="en-US" altLang="zh-CN" dirty="0" smtClean="0"/>
              <a:t>Apache Struts</a:t>
            </a:r>
            <a:r>
              <a:rPr lang="zh-CN" altLang="en-US" dirty="0" smtClean="0"/>
              <a:t>来实现， </a:t>
            </a:r>
            <a:r>
              <a:rPr lang="en-US" altLang="zh-CN" dirty="0" smtClean="0"/>
              <a:t>Apache Struts </a:t>
            </a:r>
            <a:r>
              <a:rPr lang="zh-CN" altLang="en-US" dirty="0" smtClean="0"/>
              <a:t>漏洞频繁爆发，修复慢。当前已经很少在对外的应用中使用了。由于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层实现上的问题，</a:t>
            </a:r>
            <a:r>
              <a:rPr lang="en-US" altLang="zh-CN" dirty="0" smtClean="0"/>
              <a:t>Controller</a:t>
            </a:r>
            <a:r>
              <a:rPr lang="zh-CN" altLang="en-US" dirty="0" smtClean="0"/>
              <a:t>层承担了部分业务逻辑实现，使其臃肿，难以测试。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27A81-9091-4BFC-BA91-8F89F1E5FA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091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关于重构，我们实际是进行了两次失败的尝试。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最开始，我们天真的选择了等待。 计划在公司业务略微空闲的时候进行。 这么等待了有一个月时间后，我们发现这个是不可能的，对于正在上升阶段的公司来说，业务只会越来越忙。 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第二个月开始，我们调整策略，在开发的同时进行重构。结果发现这个更糟糕，由于基础设施的缺失，导致开发任务大量延期。 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这个情况持续了大约</a:t>
            </a:r>
            <a:r>
              <a:rPr lang="en-US" altLang="zh-CN" baseline="0" dirty="0" smtClean="0"/>
              <a:t>2</a:t>
            </a:r>
            <a:r>
              <a:rPr lang="zh-CN" altLang="en-US" baseline="0" dirty="0" smtClean="0"/>
              <a:t>个周，我们又得采用新的策略。 从现有人员中，抽调</a:t>
            </a:r>
            <a:r>
              <a:rPr lang="en-US" altLang="zh-CN" baseline="0" dirty="0" smtClean="0"/>
              <a:t>30%</a:t>
            </a:r>
            <a:r>
              <a:rPr lang="zh-CN" altLang="en-US" baseline="0" dirty="0" smtClean="0"/>
              <a:t>的人力来执行重构，其他的人做正常的开发。 这样逐步把重构的基础设置建立起来，并将重构工作常态化。 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但是这个也不是一帆风顺，其中也碰到不少问题。 开始我们采取的策略是固定人员来做重构，结果过了一段时间，小团队的负责人离职了，除了其他的因素， 还有一些影响比较大的事情：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重构周期太长，所开发的内容迟迟不能上线，导致心里没底，压力大，不知道这个功能上线后能不能用。 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27A81-9091-4BFC-BA91-8F89F1E5FA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44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27A81-9091-4BFC-BA91-8F89F1E5FA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008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462" y="2066081"/>
            <a:ext cx="5714655" cy="59823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1790" y="7675894"/>
            <a:ext cx="2228211" cy="16083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8462" y="2066081"/>
            <a:ext cx="5714655" cy="59823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471790" y="7675894"/>
            <a:ext cx="2228211" cy="160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522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959" y="390596"/>
            <a:ext cx="14633258" cy="16256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12959" y="2275841"/>
            <a:ext cx="14633258" cy="6436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72499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7902" y="390597"/>
            <a:ext cx="3658314" cy="8322169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12959" y="390597"/>
            <a:ext cx="10703957" cy="832216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0274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939801"/>
            <a:ext cx="16259175" cy="843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186" y="205007"/>
            <a:ext cx="9351284" cy="615922"/>
          </a:xfrm>
          <a:prstGeom prst="rect">
            <a:avLst/>
          </a:prstGeom>
        </p:spPr>
        <p:txBody>
          <a:bodyPr/>
          <a:lstStyle>
            <a:lvl1pPr eaLnBrk="1" latinLnBrk="0" hangingPunct="1">
              <a:defRPr sz="3500" b="0" u="none" strike="noStrike" kern="1200" cap="none" spc="0" normalizeH="0">
                <a:solidFill>
                  <a:schemeClr val="bg1"/>
                </a:solidFill>
                <a:uFillTx/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7820" y="2564499"/>
            <a:ext cx="14023560" cy="62205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1109115" y="1591736"/>
            <a:ext cx="14085639" cy="80151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234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8462" y="2066081"/>
            <a:ext cx="5714655" cy="59823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471790" y="7675894"/>
            <a:ext cx="2228211" cy="160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869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959" y="390596"/>
            <a:ext cx="14633258" cy="16256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959" y="2275841"/>
            <a:ext cx="14633258" cy="6436925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817D-3A54-1246-846C-28A3FB9E9628}" type="datetimeFigureOut">
              <a:rPr kumimoji="1" lang="zh-CN" altLang="en-US" smtClean="0"/>
              <a:pPr/>
              <a:t>2017/5/19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3E85-6B38-E04A-A4B8-122C5C74B9BC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870267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4363" y="6267592"/>
            <a:ext cx="13820299" cy="1937173"/>
          </a:xfrm>
          <a:prstGeom prst="rect">
            <a:avLst/>
          </a:prstGeom>
        </p:spPr>
        <p:txBody>
          <a:bodyPr anchor="t"/>
          <a:lstStyle>
            <a:lvl1pPr algn="l">
              <a:defRPr sz="5689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4363" y="4133993"/>
            <a:ext cx="13820299" cy="21335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00519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959" y="390596"/>
            <a:ext cx="14633258" cy="16256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959" y="2275841"/>
            <a:ext cx="7181136" cy="6436925"/>
          </a:xfrm>
          <a:prstGeom prst="rect">
            <a:avLst/>
          </a:prstGeo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65080" y="2275841"/>
            <a:ext cx="7181136" cy="6436925"/>
          </a:xfrm>
          <a:prstGeom prst="rect">
            <a:avLst/>
          </a:prstGeo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35324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959" y="390596"/>
            <a:ext cx="14633258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959" y="2183272"/>
            <a:ext cx="7183959" cy="90988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12959" y="3093155"/>
            <a:ext cx="7183959" cy="5619610"/>
          </a:xfrm>
          <a:prstGeom prst="rect">
            <a:avLst/>
          </a:prstGeo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8259436" y="2183272"/>
            <a:ext cx="7186781" cy="90988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8259436" y="3093155"/>
            <a:ext cx="7186781" cy="5619610"/>
          </a:xfrm>
          <a:prstGeom prst="rect">
            <a:avLst/>
          </a:prstGeo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2528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959" y="390596"/>
            <a:ext cx="14633258" cy="16256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84085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74914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959" y="388338"/>
            <a:ext cx="5349157" cy="1652693"/>
          </a:xfrm>
          <a:prstGeom prst="rect">
            <a:avLst/>
          </a:prstGeom>
        </p:spPr>
        <p:txBody>
          <a:bodyPr anchor="b"/>
          <a:lstStyle>
            <a:lvl1pPr algn="l">
              <a:defRPr sz="2844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6886" y="388339"/>
            <a:ext cx="9089330" cy="8324427"/>
          </a:xfrm>
          <a:prstGeom prst="rect">
            <a:avLst/>
          </a:prstGeo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12959" y="2041032"/>
            <a:ext cx="5349157" cy="66717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339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86912" y="6827520"/>
            <a:ext cx="9755505" cy="806027"/>
          </a:xfrm>
          <a:prstGeom prst="rect">
            <a:avLst/>
          </a:prstGeom>
        </p:spPr>
        <p:txBody>
          <a:bodyPr anchor="b"/>
          <a:lstStyle>
            <a:lvl1pPr algn="l">
              <a:defRPr sz="2844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186912" y="871502"/>
            <a:ext cx="9755505" cy="5852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kumimoji="1" lang="zh-CN" altLang="en-US" smtClean="0"/>
              <a:t>将图片拖动到占位符，或单击添加图标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186912" y="7633547"/>
            <a:ext cx="9755505" cy="11446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25410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12959" y="9040143"/>
            <a:ext cx="3793808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2017/5/19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55218" y="9040143"/>
            <a:ext cx="51487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52409" y="9040143"/>
            <a:ext cx="3793808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 descr="ppt1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9175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71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52" r:id="rId13"/>
  </p:sldLayoutIdLst>
  <p:transition/>
  <p:txStyles>
    <p:titleStyle>
      <a:lvl1pPr algn="ctr" defTabSz="650230" rtl="0" eaLnBrk="1" latinLnBrk="0" hangingPunct="1"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650230" rtl="0" eaLnBrk="1" latinLnBrk="0" hangingPunct="1">
        <a:spcBef>
          <a:spcPct val="20000"/>
        </a:spcBef>
        <a:buFont typeface="Arial"/>
        <a:buChar char="•"/>
        <a:defRPr sz="4551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650230" rtl="0" eaLnBrk="1" latinLnBrk="0" hangingPunct="1">
        <a:spcBef>
          <a:spcPct val="20000"/>
        </a:spcBef>
        <a:buFont typeface="Arial"/>
        <a:buChar char="–"/>
        <a:defRPr sz="3982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650230" rtl="0" eaLnBrk="1" latinLnBrk="0" hangingPunct="1">
        <a:spcBef>
          <a:spcPct val="20000"/>
        </a:spcBef>
        <a:buFont typeface="Arial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650230" rtl="0" eaLnBrk="1" latinLnBrk="0" hangingPunct="1">
        <a:spcBef>
          <a:spcPct val="20000"/>
        </a:spcBef>
        <a:buFont typeface="Arial"/>
        <a:buChar char="–"/>
        <a:defRPr sz="2844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650230" rtl="0" eaLnBrk="1" latinLnBrk="0" hangingPunct="1">
        <a:spcBef>
          <a:spcPct val="20000"/>
        </a:spcBef>
        <a:buFont typeface="Arial"/>
        <a:buChar char="»"/>
        <a:defRPr sz="2844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650230" rtl="0" eaLnBrk="1" latinLnBrk="0" hangingPunct="1">
        <a:spcBef>
          <a:spcPct val="20000"/>
        </a:spcBef>
        <a:buFont typeface="Arial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650230" rtl="0" eaLnBrk="1" latinLnBrk="0" hangingPunct="1">
        <a:spcBef>
          <a:spcPct val="20000"/>
        </a:spcBef>
        <a:buFont typeface="Arial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650230" rtl="0" eaLnBrk="1" latinLnBrk="0" hangingPunct="1">
        <a:spcBef>
          <a:spcPct val="20000"/>
        </a:spcBef>
        <a:buFont typeface="Arial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650230" rtl="0" eaLnBrk="1" latinLnBrk="0" hangingPunct="1">
        <a:spcBef>
          <a:spcPct val="20000"/>
        </a:spcBef>
        <a:buFont typeface="Arial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475355" y="3998672"/>
            <a:ext cx="10982045" cy="87509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160074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支付系统微服务化实践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42025" y="5155659"/>
            <a:ext cx="2316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凤凰牌老熊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2017-5-20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9596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八、 重构</a:t>
            </a:r>
            <a:r>
              <a:rPr lang="en-US" altLang="zh-CN" dirty="0" smtClean="0">
                <a:solidFill>
                  <a:schemeClr val="tx1"/>
                </a:solidFill>
              </a:rPr>
              <a:t>-</a:t>
            </a:r>
            <a:r>
              <a:rPr lang="zh-CN" altLang="en-US" dirty="0" smtClean="0">
                <a:solidFill>
                  <a:schemeClr val="tx1"/>
                </a:solidFill>
              </a:rPr>
              <a:t>技术选型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7820" y="1562101"/>
            <a:ext cx="14023560" cy="7222928"/>
          </a:xfrm>
        </p:spPr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RPC vs Http/</a:t>
            </a:r>
            <a:r>
              <a:rPr lang="en-US" altLang="zh-CN" dirty="0" err="1" smtClean="0">
                <a:solidFill>
                  <a:schemeClr val="tx1"/>
                </a:solidFill>
              </a:rPr>
              <a:t>Json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altLang="zh-CN" dirty="0" smtClean="0">
                <a:solidFill>
                  <a:schemeClr val="tx1"/>
                </a:solidFill>
              </a:rPr>
              <a:t>Apache Thrift vs </a:t>
            </a:r>
            <a:r>
              <a:rPr lang="en-US" altLang="zh-CN" dirty="0" err="1" smtClean="0">
                <a:solidFill>
                  <a:schemeClr val="tx1"/>
                </a:solidFill>
              </a:rPr>
              <a:t>Dubbo</a:t>
            </a:r>
            <a:r>
              <a:rPr lang="en-US" altLang="zh-CN" dirty="0" smtClean="0">
                <a:solidFill>
                  <a:schemeClr val="tx1"/>
                </a:solidFill>
              </a:rPr>
              <a:t> vs Spring Boot</a:t>
            </a:r>
          </a:p>
          <a:p>
            <a:pPr marL="914400" indent="-914400">
              <a:buFont typeface="+mj-lt"/>
              <a:buAutoNum type="arabicPeriod"/>
            </a:pPr>
            <a:r>
              <a:rPr lang="en-US" altLang="zh-CN" dirty="0" err="1" smtClean="0">
                <a:solidFill>
                  <a:schemeClr val="tx1"/>
                </a:solidFill>
              </a:rPr>
              <a:t>Redis</a:t>
            </a:r>
            <a:r>
              <a:rPr lang="en-US" altLang="zh-CN" dirty="0" smtClean="0">
                <a:solidFill>
                  <a:schemeClr val="tx1"/>
                </a:solidFill>
              </a:rPr>
              <a:t> vs </a:t>
            </a:r>
            <a:r>
              <a:rPr lang="en-US" altLang="zh-CN" dirty="0" err="1" smtClean="0">
                <a:solidFill>
                  <a:schemeClr val="tx1"/>
                </a:solidFill>
              </a:rPr>
              <a:t>Couchbase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altLang="zh-CN" dirty="0" err="1" smtClean="0">
                <a:solidFill>
                  <a:schemeClr val="tx1"/>
                </a:solidFill>
              </a:rPr>
              <a:t>Zuul</a:t>
            </a:r>
            <a:r>
              <a:rPr lang="en-US" altLang="zh-CN" dirty="0" smtClean="0">
                <a:solidFill>
                  <a:schemeClr val="tx1"/>
                </a:solidFill>
              </a:rPr>
              <a:t> vs Zookeeper</a:t>
            </a:r>
          </a:p>
          <a:p>
            <a:pPr marL="914400" indent="-914400">
              <a:buFont typeface="+mj-lt"/>
              <a:buAutoNum type="arabicPeriod"/>
            </a:pP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 smtClean="0">
                <a:solidFill>
                  <a:schemeClr val="tx1"/>
                </a:solidFill>
              </a:rPr>
              <a:t>Zabbix</a:t>
            </a:r>
            <a:r>
              <a:rPr lang="en-US" altLang="zh-CN" dirty="0" smtClean="0">
                <a:solidFill>
                  <a:schemeClr val="tx1"/>
                </a:solidFill>
              </a:rPr>
              <a:t> vs Ganglia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9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九</a:t>
            </a:r>
            <a:r>
              <a:rPr lang="zh-CN" altLang="en-US" dirty="0" smtClean="0">
                <a:solidFill>
                  <a:schemeClr val="tx1"/>
                </a:solidFill>
              </a:rPr>
              <a:t>、 重构</a:t>
            </a:r>
            <a:r>
              <a:rPr lang="en-US" altLang="zh-CN" dirty="0" smtClean="0">
                <a:solidFill>
                  <a:schemeClr val="tx1"/>
                </a:solidFill>
              </a:rPr>
              <a:t>-</a:t>
            </a:r>
            <a:r>
              <a:rPr lang="zh-CN" altLang="en-US" dirty="0" smtClean="0">
                <a:solidFill>
                  <a:schemeClr val="tx1"/>
                </a:solidFill>
              </a:rPr>
              <a:t>横向拆分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" y="1355725"/>
            <a:ext cx="14639926" cy="695742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4186" y="1470025"/>
            <a:ext cx="2938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原系统架构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390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九</a:t>
            </a:r>
            <a:r>
              <a:rPr lang="zh-CN" altLang="en-US" dirty="0" smtClean="0">
                <a:solidFill>
                  <a:schemeClr val="tx1"/>
                </a:solidFill>
              </a:rPr>
              <a:t>、 重构</a:t>
            </a:r>
            <a:r>
              <a:rPr lang="en-US" altLang="zh-CN" dirty="0" smtClean="0">
                <a:solidFill>
                  <a:schemeClr val="tx1"/>
                </a:solidFill>
              </a:rPr>
              <a:t>-</a:t>
            </a:r>
            <a:r>
              <a:rPr lang="zh-CN" altLang="en-US" dirty="0" smtClean="0">
                <a:solidFill>
                  <a:schemeClr val="tx1"/>
                </a:solidFill>
              </a:rPr>
              <a:t>横向拆分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blog.lixf.cn/img/in-post/gateway-channe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2209800"/>
            <a:ext cx="13458825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14186" y="1470025"/>
            <a:ext cx="4758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9.1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原系统架构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支付通道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024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九</a:t>
            </a:r>
            <a:r>
              <a:rPr lang="zh-CN" altLang="en-US" dirty="0" smtClean="0">
                <a:solidFill>
                  <a:schemeClr val="tx1"/>
                </a:solidFill>
              </a:rPr>
              <a:t>、 重构</a:t>
            </a:r>
            <a:r>
              <a:rPr lang="en-US" altLang="zh-CN" dirty="0" smtClean="0">
                <a:solidFill>
                  <a:schemeClr val="tx1"/>
                </a:solidFill>
              </a:rPr>
              <a:t>-</a:t>
            </a:r>
            <a:r>
              <a:rPr lang="zh-CN" altLang="en-US" dirty="0" smtClean="0">
                <a:solidFill>
                  <a:schemeClr val="tx1"/>
                </a:solidFill>
              </a:rPr>
              <a:t>横向拆分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4186" y="1470025"/>
            <a:ext cx="252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9.2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功能分解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曲线连接符 8"/>
          <p:cNvCxnSpPr>
            <a:stCxn id="21" idx="1"/>
            <a:endCxn id="8" idx="0"/>
          </p:cNvCxnSpPr>
          <p:nvPr/>
        </p:nvCxnSpPr>
        <p:spPr>
          <a:xfrm rot="10800000" flipV="1">
            <a:off x="5240655" y="2846567"/>
            <a:ext cx="4933492" cy="2731715"/>
          </a:xfrm>
          <a:prstGeom prst="curvedConnector2">
            <a:avLst/>
          </a:prstGeom>
          <a:ln w="28575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60186" y="87757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i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链式</a:t>
            </a:r>
            <a:r>
              <a:rPr lang="zh-CN" altLang="en-US" sz="2400" i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zh-CN" altLang="en-US" sz="2400" i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" y="5578283"/>
            <a:ext cx="8797290" cy="266418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089" y="1291287"/>
            <a:ext cx="5589101" cy="26561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矩形 20"/>
          <p:cNvSpPr/>
          <p:nvPr/>
        </p:nvSpPr>
        <p:spPr>
          <a:xfrm>
            <a:off x="10174147" y="1403061"/>
            <a:ext cx="2060293" cy="288701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45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089" y="1291287"/>
            <a:ext cx="5589101" cy="26561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九</a:t>
            </a:r>
            <a:r>
              <a:rPr lang="zh-CN" altLang="en-US" dirty="0" smtClean="0">
                <a:solidFill>
                  <a:schemeClr val="tx1"/>
                </a:solidFill>
              </a:rPr>
              <a:t>、 重构</a:t>
            </a:r>
            <a:r>
              <a:rPr lang="en-US" altLang="zh-CN" dirty="0" smtClean="0">
                <a:solidFill>
                  <a:schemeClr val="tx1"/>
                </a:solidFill>
              </a:rPr>
              <a:t>-</a:t>
            </a:r>
            <a:r>
              <a:rPr lang="zh-CN" altLang="en-US" dirty="0" smtClean="0">
                <a:solidFill>
                  <a:schemeClr val="tx1"/>
                </a:solidFill>
              </a:rPr>
              <a:t>横向拆分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4186" y="1470025"/>
            <a:ext cx="252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9.3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网关拆解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174147" y="1403061"/>
            <a:ext cx="2060293" cy="288701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曲线连接符 8"/>
          <p:cNvCxnSpPr>
            <a:stCxn id="7" idx="2"/>
          </p:cNvCxnSpPr>
          <p:nvPr/>
        </p:nvCxnSpPr>
        <p:spPr>
          <a:xfrm rot="5400000">
            <a:off x="8136291" y="3752587"/>
            <a:ext cx="2530517" cy="3605491"/>
          </a:xfrm>
          <a:prstGeom prst="curvedConnector2">
            <a:avLst/>
          </a:prstGeom>
          <a:ln w="28575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60186" y="8775700"/>
            <a:ext cx="1610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</a:t>
            </a:r>
            <a:r>
              <a:rPr lang="zh-CN" altLang="en-US" sz="2400" i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zh-CN" altLang="en-US" sz="2400" i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72" y="3351446"/>
            <a:ext cx="7205431" cy="48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4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85" y="3350638"/>
            <a:ext cx="12883905" cy="588672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089" y="1291287"/>
            <a:ext cx="5589101" cy="26561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九</a:t>
            </a:r>
            <a:r>
              <a:rPr lang="zh-CN" altLang="en-US" dirty="0" smtClean="0">
                <a:solidFill>
                  <a:schemeClr val="tx1"/>
                </a:solidFill>
              </a:rPr>
              <a:t>、 重构</a:t>
            </a:r>
            <a:r>
              <a:rPr lang="en-US" altLang="zh-CN" dirty="0" smtClean="0">
                <a:solidFill>
                  <a:schemeClr val="tx1"/>
                </a:solidFill>
              </a:rPr>
              <a:t>-</a:t>
            </a:r>
            <a:r>
              <a:rPr lang="zh-CN" altLang="en-US" dirty="0" smtClean="0">
                <a:solidFill>
                  <a:schemeClr val="tx1"/>
                </a:solidFill>
              </a:rPr>
              <a:t>横向拆分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4186" y="1470025"/>
            <a:ext cx="252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9.4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功能下沉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287250" y="2374899"/>
            <a:ext cx="1130300" cy="52070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曲线连接符 8"/>
          <p:cNvCxnSpPr>
            <a:stCxn id="7" idx="2"/>
          </p:cNvCxnSpPr>
          <p:nvPr/>
        </p:nvCxnSpPr>
        <p:spPr>
          <a:xfrm rot="5400000">
            <a:off x="8707531" y="3899539"/>
            <a:ext cx="5148808" cy="314093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60186" y="87757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i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</a:t>
            </a:r>
            <a:r>
              <a:rPr lang="zh-CN" altLang="en-US" sz="2400" i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zh-CN" altLang="en-US" sz="2400" i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3397776" y="7164729"/>
            <a:ext cx="7343530" cy="2025579"/>
          </a:xfrm>
          <a:custGeom>
            <a:avLst/>
            <a:gdLst>
              <a:gd name="connsiteX0" fmla="*/ 1687633 w 7343530"/>
              <a:gd name="connsiteY0" fmla="*/ 0 h 2025579"/>
              <a:gd name="connsiteX1" fmla="*/ 4279521 w 7343530"/>
              <a:gd name="connsiteY1" fmla="*/ 0 h 2025579"/>
              <a:gd name="connsiteX2" fmla="*/ 4279521 w 7343530"/>
              <a:gd name="connsiteY2" fmla="*/ 972278 h 2025579"/>
              <a:gd name="connsiteX3" fmla="*/ 7343530 w 7343530"/>
              <a:gd name="connsiteY3" fmla="*/ 972278 h 2025579"/>
              <a:gd name="connsiteX4" fmla="*/ 7343530 w 7343530"/>
              <a:gd name="connsiteY4" fmla="*/ 2025579 h 2025579"/>
              <a:gd name="connsiteX5" fmla="*/ 0 w 7343530"/>
              <a:gd name="connsiteY5" fmla="*/ 2025579 h 2025579"/>
              <a:gd name="connsiteX6" fmla="*/ 0 w 7343530"/>
              <a:gd name="connsiteY6" fmla="*/ 972278 h 2025579"/>
              <a:gd name="connsiteX7" fmla="*/ 1687633 w 7343530"/>
              <a:gd name="connsiteY7" fmla="*/ 972278 h 2025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3530" h="2025579">
                <a:moveTo>
                  <a:pt x="1687633" y="0"/>
                </a:moveTo>
                <a:lnTo>
                  <a:pt x="4279521" y="0"/>
                </a:lnTo>
                <a:lnTo>
                  <a:pt x="4279521" y="972278"/>
                </a:lnTo>
                <a:lnTo>
                  <a:pt x="7343530" y="972278"/>
                </a:lnTo>
                <a:lnTo>
                  <a:pt x="7343530" y="2025579"/>
                </a:lnTo>
                <a:lnTo>
                  <a:pt x="0" y="2025579"/>
                </a:lnTo>
                <a:lnTo>
                  <a:pt x="0" y="972278"/>
                </a:lnTo>
                <a:lnTo>
                  <a:pt x="1687633" y="972278"/>
                </a:lnTo>
                <a:close/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50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85" y="3330743"/>
            <a:ext cx="12927448" cy="5906622"/>
          </a:xfrm>
          <a:prstGeom prst="rect">
            <a:avLst/>
          </a:prstGeom>
        </p:spPr>
      </p:pic>
      <p:pic>
        <p:nvPicPr>
          <p:cNvPr id="10" name="Picture 2" descr="http://blog.lixf.cn/img/in-post/gateway-channel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0" y="1498389"/>
            <a:ext cx="5701923" cy="2425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九</a:t>
            </a:r>
            <a:r>
              <a:rPr lang="zh-CN" altLang="en-US" dirty="0" smtClean="0">
                <a:solidFill>
                  <a:schemeClr val="tx1"/>
                </a:solidFill>
              </a:rPr>
              <a:t>、 重构</a:t>
            </a:r>
            <a:r>
              <a:rPr lang="en-US" altLang="zh-CN" dirty="0" smtClean="0">
                <a:solidFill>
                  <a:schemeClr val="tx1"/>
                </a:solidFill>
              </a:rPr>
              <a:t>-</a:t>
            </a:r>
            <a:r>
              <a:rPr lang="zh-CN" altLang="en-US" dirty="0" smtClean="0">
                <a:solidFill>
                  <a:schemeClr val="tx1"/>
                </a:solidFill>
              </a:rPr>
              <a:t>横向拆分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4186" y="1470025"/>
            <a:ext cx="5400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9.5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进程内继承与进程外接口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0186" y="8775700"/>
            <a:ext cx="1610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</a:t>
            </a:r>
            <a:r>
              <a:rPr lang="zh-CN" altLang="en-US" sz="2400" i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zh-CN" altLang="en-US" sz="2400" i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392034" y="4442554"/>
            <a:ext cx="4165600" cy="3683000"/>
          </a:xfrm>
          <a:custGeom>
            <a:avLst/>
            <a:gdLst>
              <a:gd name="connsiteX0" fmla="*/ 1981200 w 4165600"/>
              <a:gd name="connsiteY0" fmla="*/ 0 h 3683000"/>
              <a:gd name="connsiteX1" fmla="*/ 4165600 w 4165600"/>
              <a:gd name="connsiteY1" fmla="*/ 0 h 3683000"/>
              <a:gd name="connsiteX2" fmla="*/ 4165600 w 4165600"/>
              <a:gd name="connsiteY2" fmla="*/ 3683000 h 3683000"/>
              <a:gd name="connsiteX3" fmla="*/ 2120900 w 4165600"/>
              <a:gd name="connsiteY3" fmla="*/ 3683000 h 3683000"/>
              <a:gd name="connsiteX4" fmla="*/ 1981200 w 4165600"/>
              <a:gd name="connsiteY4" fmla="*/ 3683000 h 3683000"/>
              <a:gd name="connsiteX5" fmla="*/ 0 w 4165600"/>
              <a:gd name="connsiteY5" fmla="*/ 3683000 h 3683000"/>
              <a:gd name="connsiteX6" fmla="*/ 0 w 4165600"/>
              <a:gd name="connsiteY6" fmla="*/ 2527300 h 3683000"/>
              <a:gd name="connsiteX7" fmla="*/ 1981200 w 4165600"/>
              <a:gd name="connsiteY7" fmla="*/ 2527300 h 36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5600" h="3683000">
                <a:moveTo>
                  <a:pt x="1981200" y="0"/>
                </a:moveTo>
                <a:lnTo>
                  <a:pt x="4165600" y="0"/>
                </a:lnTo>
                <a:lnTo>
                  <a:pt x="4165600" y="3683000"/>
                </a:lnTo>
                <a:lnTo>
                  <a:pt x="2120900" y="3683000"/>
                </a:lnTo>
                <a:lnTo>
                  <a:pt x="1981200" y="3683000"/>
                </a:lnTo>
                <a:lnTo>
                  <a:pt x="0" y="3683000"/>
                </a:lnTo>
                <a:lnTo>
                  <a:pt x="0" y="2527300"/>
                </a:lnTo>
                <a:lnTo>
                  <a:pt x="1981200" y="2527300"/>
                </a:lnTo>
                <a:close/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曲线连接符 13"/>
          <p:cNvCxnSpPr>
            <a:stCxn id="10" idx="1"/>
          </p:cNvCxnSpPr>
          <p:nvPr/>
        </p:nvCxnSpPr>
        <p:spPr>
          <a:xfrm rot="10800000" flipV="1">
            <a:off x="9225024" y="2711006"/>
            <a:ext cx="1188977" cy="1731547"/>
          </a:xfrm>
          <a:prstGeom prst="curvedConnector2">
            <a:avLst/>
          </a:prstGeom>
          <a:ln w="28575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07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86" y="3317277"/>
            <a:ext cx="12956920" cy="59200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九</a:t>
            </a:r>
            <a:r>
              <a:rPr lang="zh-CN" altLang="en-US" dirty="0" smtClean="0">
                <a:solidFill>
                  <a:schemeClr val="tx1"/>
                </a:solidFill>
              </a:rPr>
              <a:t>、 重构</a:t>
            </a:r>
            <a:r>
              <a:rPr lang="en-US" altLang="zh-CN" dirty="0" smtClean="0">
                <a:solidFill>
                  <a:schemeClr val="tx1"/>
                </a:solidFill>
              </a:rPr>
              <a:t>-</a:t>
            </a:r>
            <a:r>
              <a:rPr lang="zh-CN" altLang="en-US" dirty="0" smtClean="0">
                <a:solidFill>
                  <a:schemeClr val="tx1"/>
                </a:solidFill>
              </a:rPr>
              <a:t>横向拆分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4186" y="1470025"/>
            <a:ext cx="4990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9.6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内调用与异步通知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089" y="1291287"/>
            <a:ext cx="5589101" cy="26561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曲线连接符 8"/>
          <p:cNvCxnSpPr>
            <a:endCxn id="3" idx="0"/>
          </p:cNvCxnSpPr>
          <p:nvPr/>
        </p:nvCxnSpPr>
        <p:spPr>
          <a:xfrm rot="10800000" flipV="1">
            <a:off x="6838647" y="1856197"/>
            <a:ext cx="3434505" cy="1461080"/>
          </a:xfrm>
          <a:prstGeom prst="curvedConnector2">
            <a:avLst/>
          </a:prstGeom>
          <a:ln w="28575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60186" y="877570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i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异步消息模式</a:t>
            </a:r>
            <a:endParaRPr lang="zh-CN" altLang="en-US" sz="2400" i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79481" y="6875362"/>
            <a:ext cx="5787342" cy="151628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21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十、 重构</a:t>
            </a:r>
            <a:r>
              <a:rPr lang="en-US" altLang="zh-CN" dirty="0" smtClean="0">
                <a:solidFill>
                  <a:schemeClr val="tx1"/>
                </a:solidFill>
              </a:rPr>
              <a:t>-</a:t>
            </a:r>
            <a:r>
              <a:rPr lang="zh-CN" altLang="en-US" dirty="0" smtClean="0">
                <a:solidFill>
                  <a:schemeClr val="tx1"/>
                </a:solidFill>
              </a:rPr>
              <a:t>纵向拆分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94" y="1734788"/>
            <a:ext cx="14472536" cy="701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十一、 服务演化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94" name="Picture 2" descr="http://blog.lixf.cn/img/in-post/rpc-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53" y="2744646"/>
            <a:ext cx="13763746" cy="546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14186" y="1470025"/>
            <a:ext cx="2890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11.1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读写分离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65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目录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117820" y="1504951"/>
            <a:ext cx="13264930" cy="7280078"/>
          </a:xfrm>
        </p:spPr>
        <p:txBody>
          <a:bodyPr>
            <a:normAutofit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zh-CN" altLang="en-US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为什么要重构系统</a:t>
            </a:r>
            <a:endParaRPr lang="en-US" altLang="zh-CN" sz="3600" spc="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indent="-914400">
              <a:buFont typeface="+mj-lt"/>
              <a:buAutoNum type="arabicPeriod"/>
            </a:pPr>
            <a:r>
              <a:rPr lang="zh-CN" altLang="en-US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 </a:t>
            </a:r>
            <a:r>
              <a:rPr lang="zh-CN" altLang="en-US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sz="3600" spc="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altLang="zh-CN" sz="36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重构时机选择</a:t>
            </a:r>
            <a:endParaRPr lang="en-US" altLang="zh-CN" sz="3600" spc="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altLang="zh-CN" sz="36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基础设施支持</a:t>
            </a:r>
            <a:endParaRPr lang="en-US" altLang="zh-CN" sz="3600" spc="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altLang="zh-CN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软件过程改进</a:t>
            </a:r>
            <a:endParaRPr lang="en-US" altLang="zh-CN" sz="3600" spc="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indent="-914400">
              <a:buFont typeface="+mj-lt"/>
              <a:buAutoNum type="arabicPeriod"/>
            </a:pPr>
            <a:r>
              <a:rPr lang="zh-CN" altLang="en-US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日志采集</a:t>
            </a:r>
            <a:endParaRPr lang="en-US" altLang="zh-CN" sz="3600" spc="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altLang="zh-CN" sz="36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监控与报警</a:t>
            </a:r>
            <a:endParaRPr lang="en-US" altLang="zh-CN" sz="3600" spc="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altLang="zh-CN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</a:t>
            </a:r>
            <a:r>
              <a:rPr lang="en-US" altLang="zh-CN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技术选型</a:t>
            </a:r>
            <a:endParaRPr lang="en-US" altLang="zh-CN" sz="3600" spc="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altLang="zh-CN" sz="36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</a:t>
            </a:r>
            <a:r>
              <a:rPr lang="en-US" altLang="zh-CN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横向拆分</a:t>
            </a:r>
            <a:endParaRPr lang="en-US" altLang="zh-CN" sz="3600" spc="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altLang="zh-CN" sz="36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</a:t>
            </a:r>
            <a:r>
              <a:rPr lang="en-US" altLang="zh-CN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纵向拆分</a:t>
            </a:r>
            <a:endParaRPr lang="en-US" altLang="zh-CN" sz="3600" spc="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altLang="zh-CN" sz="36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服务演化</a:t>
            </a:r>
            <a:endParaRPr lang="en-US" altLang="zh-CN" sz="3600" spc="1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altLang="zh-CN" sz="36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spc="1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效果评估</a:t>
            </a:r>
            <a:endParaRPr lang="zh-CN" altLang="en-US" sz="3600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十一、 服务演化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4186" y="1470025"/>
            <a:ext cx="2890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11.2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按需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Picture 2" descr="http://blog.lixf.cn/img/in-post/rpc-servic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53" y="2589304"/>
            <a:ext cx="14982428" cy="586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8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十二、 效果评估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29707" y="864670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开发人数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60186" y="8401050"/>
            <a:ext cx="152989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28610" y="7707900"/>
            <a:ext cx="1080000" cy="7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800" b="1" dirty="0" smtClean="0"/>
              <a:t>4</a:t>
            </a:r>
            <a:endParaRPr lang="zh-CN" altLang="en-US" sz="2800" b="1" dirty="0"/>
          </a:p>
        </p:txBody>
      </p:sp>
      <p:sp>
        <p:nvSpPr>
          <p:cNvPr id="67" name="矩形 66"/>
          <p:cNvSpPr/>
          <p:nvPr/>
        </p:nvSpPr>
        <p:spPr>
          <a:xfrm>
            <a:off x="2824247" y="6267900"/>
            <a:ext cx="1080000" cy="216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800" b="1" dirty="0" smtClean="0"/>
              <a:t>11</a:t>
            </a:r>
            <a:endParaRPr lang="zh-CN" altLang="en-US" sz="2800" b="1" dirty="0"/>
          </a:p>
        </p:txBody>
      </p:sp>
      <p:sp>
        <p:nvSpPr>
          <p:cNvPr id="74" name="矩形 73"/>
          <p:cNvSpPr/>
          <p:nvPr/>
        </p:nvSpPr>
        <p:spPr>
          <a:xfrm>
            <a:off x="5568247" y="7095900"/>
            <a:ext cx="1080000" cy="1332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800" b="1" dirty="0" smtClean="0"/>
              <a:t>37</a:t>
            </a:r>
            <a:endParaRPr lang="zh-CN" altLang="en-US" sz="2800" b="1" dirty="0"/>
          </a:p>
        </p:txBody>
      </p:sp>
      <p:sp>
        <p:nvSpPr>
          <p:cNvPr id="75" name="矩形 74"/>
          <p:cNvSpPr/>
          <p:nvPr/>
        </p:nvSpPr>
        <p:spPr>
          <a:xfrm>
            <a:off x="6931674" y="2569050"/>
            <a:ext cx="1080000" cy="5832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800" b="1" dirty="0" smtClean="0"/>
              <a:t>162</a:t>
            </a:r>
            <a:endParaRPr lang="zh-CN" altLang="en-US" sz="2800" b="1" dirty="0"/>
          </a:p>
        </p:txBody>
      </p:sp>
      <p:sp>
        <p:nvSpPr>
          <p:cNvPr id="76" name="文本框 75"/>
          <p:cNvSpPr txBox="1"/>
          <p:nvPr/>
        </p:nvSpPr>
        <p:spPr>
          <a:xfrm>
            <a:off x="5591176" y="861985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项目总数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9837946" y="7527900"/>
            <a:ext cx="1080000" cy="90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800" b="1" dirty="0"/>
              <a:t>5</a:t>
            </a:r>
            <a:endParaRPr lang="zh-CN" altLang="en-US" sz="2800" b="1" dirty="0"/>
          </a:p>
        </p:txBody>
      </p:sp>
      <p:sp>
        <p:nvSpPr>
          <p:cNvPr id="78" name="矩形 77"/>
          <p:cNvSpPr/>
          <p:nvPr/>
        </p:nvSpPr>
        <p:spPr>
          <a:xfrm>
            <a:off x="11295387" y="2127901"/>
            <a:ext cx="1080000" cy="630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800" b="1" dirty="0" smtClean="0"/>
              <a:t>37</a:t>
            </a:r>
            <a:endParaRPr lang="zh-CN" altLang="en-US" sz="2800" b="1" dirty="0"/>
          </a:p>
        </p:txBody>
      </p:sp>
      <p:sp>
        <p:nvSpPr>
          <p:cNvPr id="79" name="文本框 78"/>
          <p:cNvSpPr txBox="1"/>
          <p:nvPr/>
        </p:nvSpPr>
        <p:spPr>
          <a:xfrm>
            <a:off x="9661833" y="8646708"/>
            <a:ext cx="2512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上线频率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156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360186" y="3084870"/>
            <a:ext cx="14085639" cy="801510"/>
          </a:xfrm>
        </p:spPr>
        <p:txBody>
          <a:bodyPr>
            <a:noAutofit/>
          </a:bodyPr>
          <a:lstStyle/>
          <a:p>
            <a:r>
              <a:rPr lang="zh-CN" altLang="en-US" sz="199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谢谢！</a:t>
            </a:r>
            <a:endParaRPr lang="zh-CN" altLang="en-US" sz="199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087" y="1296366"/>
            <a:ext cx="7368070" cy="736807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6956384" y="1388963"/>
            <a:ext cx="0" cy="7650865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882786" y="8393497"/>
            <a:ext cx="5862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微信公众号： 凤凰牌老熊</a:t>
            </a:r>
            <a:endParaRPr lang="zh-CN" altLang="en-US" sz="3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9875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7975" y="7396595"/>
            <a:ext cx="8699758" cy="1067156"/>
          </a:xfrm>
        </p:spPr>
        <p:txBody>
          <a:bodyPr>
            <a:normAutofit/>
          </a:bodyPr>
          <a:lstStyle/>
          <a:p>
            <a:r>
              <a:rPr kumimoji="1" lang="zh-CN" altLang="en-US" sz="4551" dirty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感谢您参加本届</a:t>
            </a:r>
            <a:r>
              <a:rPr kumimoji="1" lang="en-US" altLang="zh-CN" sz="4551" dirty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MPD</a:t>
            </a:r>
            <a:r>
              <a:rPr kumimoji="1" lang="zh-CN" altLang="en-US" sz="4551" dirty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068828" y="8168319"/>
            <a:ext cx="2220929" cy="792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276" dirty="0" err="1">
                <a:solidFill>
                  <a:schemeClr val="bg1">
                    <a:lumMod val="50000"/>
                  </a:schemeClr>
                </a:solidFill>
              </a:rPr>
              <a:t>www.mpd.org.cn</a:t>
            </a:r>
            <a:r>
              <a:rPr kumimoji="1" lang="en-US" altLang="zh-CN" sz="2276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kumimoji="1" lang="en-US" altLang="zh-CN" sz="2276" dirty="0">
                <a:solidFill>
                  <a:schemeClr val="bg1">
                    <a:lumMod val="50000"/>
                  </a:schemeClr>
                </a:solidFill>
              </a:rPr>
            </a:br>
            <a:r>
              <a:rPr kumimoji="1" lang="en-US" altLang="zh-CN" sz="2276" dirty="0">
                <a:solidFill>
                  <a:schemeClr val="bg1">
                    <a:lumMod val="50000"/>
                  </a:schemeClr>
                </a:solidFill>
              </a:rPr>
              <a:t>400-812-8020</a:t>
            </a:r>
            <a:endParaRPr kumimoji="1" lang="zh-CN" altLang="en-US" sz="2276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390" y="1482259"/>
            <a:ext cx="5212217" cy="5759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517" y="3560838"/>
            <a:ext cx="2716078" cy="270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15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开发现状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72850" y="2172436"/>
            <a:ext cx="4428454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学习成本高。</a:t>
            </a:r>
            <a:endParaRPr lang="en-US" altLang="zh-CN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测试难度大</a:t>
            </a:r>
            <a:endParaRPr lang="en-US" altLang="zh-CN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上线风险高</a:t>
            </a:r>
            <a:endParaRPr lang="en-US" altLang="zh-CN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zh-CN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引入新技术困难</a:t>
            </a:r>
            <a:endParaRPr lang="en-US" altLang="zh-CN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86" y="1891630"/>
            <a:ext cx="10403064" cy="56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2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82" y="1474215"/>
            <a:ext cx="11545247" cy="4238382"/>
          </a:xfrm>
          <a:prstGeom prst="rect">
            <a:avLst/>
          </a:prstGeom>
        </p:spPr>
      </p:pic>
      <p:sp>
        <p:nvSpPr>
          <p:cNvPr id="66" name="任意多边形 65"/>
          <p:cNvSpPr/>
          <p:nvPr/>
        </p:nvSpPr>
        <p:spPr>
          <a:xfrm>
            <a:off x="9612728" y="4693712"/>
            <a:ext cx="6407388" cy="4609917"/>
          </a:xfrm>
          <a:custGeom>
            <a:avLst/>
            <a:gdLst>
              <a:gd name="connsiteX0" fmla="*/ 3589604 w 6407388"/>
              <a:gd name="connsiteY0" fmla="*/ 0 h 4609917"/>
              <a:gd name="connsiteX1" fmla="*/ 5372152 w 6407388"/>
              <a:gd name="connsiteY1" fmla="*/ 1638842 h 4609917"/>
              <a:gd name="connsiteX2" fmla="*/ 5335937 w 6407388"/>
              <a:gd name="connsiteY2" fmla="*/ 1969126 h 4609917"/>
              <a:gd name="connsiteX3" fmla="*/ 5317773 w 6407388"/>
              <a:gd name="connsiteY3" fmla="*/ 2034073 h 4609917"/>
              <a:gd name="connsiteX4" fmla="*/ 5328968 w 6407388"/>
              <a:gd name="connsiteY4" fmla="*/ 2036478 h 4609917"/>
              <a:gd name="connsiteX5" fmla="*/ 6407388 w 6407388"/>
              <a:gd name="connsiteY5" fmla="*/ 3277683 h 4609917"/>
              <a:gd name="connsiteX6" fmla="*/ 4897849 w 6407388"/>
              <a:gd name="connsiteY6" fmla="*/ 4572461 h 4609917"/>
              <a:gd name="connsiteX7" fmla="*/ 4593624 w 6407388"/>
              <a:gd name="connsiteY7" fmla="*/ 4546156 h 4609917"/>
              <a:gd name="connsiteX8" fmla="*/ 4581823 w 6407388"/>
              <a:gd name="connsiteY8" fmla="*/ 4543553 h 4609917"/>
              <a:gd name="connsiteX9" fmla="*/ 1984401 w 6407388"/>
              <a:gd name="connsiteY9" fmla="*/ 4543553 h 4609917"/>
              <a:gd name="connsiteX10" fmla="*/ 1958430 w 6407388"/>
              <a:gd name="connsiteY10" fmla="*/ 4551706 h 4609917"/>
              <a:gd name="connsiteX11" fmla="*/ 1509539 w 6407388"/>
              <a:gd name="connsiteY11" fmla="*/ 4609917 h 4609917"/>
              <a:gd name="connsiteX12" fmla="*/ 0 w 6407388"/>
              <a:gd name="connsiteY12" fmla="*/ 3315139 h 4609917"/>
              <a:gd name="connsiteX13" fmla="*/ 921959 w 6407388"/>
              <a:gd name="connsiteY13" fmla="*/ 2122111 h 4609917"/>
              <a:gd name="connsiteX14" fmla="*/ 1008204 w 6407388"/>
              <a:gd name="connsiteY14" fmla="*/ 2095036 h 4609917"/>
              <a:gd name="connsiteX15" fmla="*/ 971018 w 6407388"/>
              <a:gd name="connsiteY15" fmla="*/ 2036130 h 4609917"/>
              <a:gd name="connsiteX16" fmla="*/ 899081 w 6407388"/>
              <a:gd name="connsiteY16" fmla="*/ 1729763 h 4609917"/>
              <a:gd name="connsiteX17" fmla="*/ 1814485 w 6407388"/>
              <a:gd name="connsiteY17" fmla="*/ 942685 h 4609917"/>
              <a:gd name="connsiteX18" fmla="*/ 1908080 w 6407388"/>
              <a:gd name="connsiteY18" fmla="*/ 946748 h 4609917"/>
              <a:gd name="connsiteX19" fmla="*/ 1971188 w 6407388"/>
              <a:gd name="connsiteY19" fmla="*/ 955030 h 4609917"/>
              <a:gd name="connsiteX20" fmla="*/ 2022200 w 6407388"/>
              <a:gd name="connsiteY20" fmla="*/ 857673 h 4609917"/>
              <a:gd name="connsiteX21" fmla="*/ 3589604 w 6407388"/>
              <a:gd name="connsiteY21" fmla="*/ 0 h 4609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407388" h="4609917">
                <a:moveTo>
                  <a:pt x="3589604" y="0"/>
                </a:moveTo>
                <a:cubicBezTo>
                  <a:pt x="4574078" y="0"/>
                  <a:pt x="5372152" y="733735"/>
                  <a:pt x="5372152" y="1638842"/>
                </a:cubicBezTo>
                <a:cubicBezTo>
                  <a:pt x="5372152" y="1751980"/>
                  <a:pt x="5359682" y="1862441"/>
                  <a:pt x="5335937" y="1969126"/>
                </a:cubicBezTo>
                <a:lnTo>
                  <a:pt x="5317773" y="2034073"/>
                </a:lnTo>
                <a:lnTo>
                  <a:pt x="5328968" y="2036478"/>
                </a:lnTo>
                <a:cubicBezTo>
                  <a:pt x="5952604" y="2195604"/>
                  <a:pt x="6407388" y="2691090"/>
                  <a:pt x="6407388" y="3277683"/>
                </a:cubicBezTo>
                <a:cubicBezTo>
                  <a:pt x="6407388" y="3992769"/>
                  <a:pt x="5731544" y="4572461"/>
                  <a:pt x="4897849" y="4572461"/>
                </a:cubicBezTo>
                <a:cubicBezTo>
                  <a:pt x="4793637" y="4572461"/>
                  <a:pt x="4691892" y="4563403"/>
                  <a:pt x="4593624" y="4546156"/>
                </a:cubicBezTo>
                <a:lnTo>
                  <a:pt x="4581823" y="4543553"/>
                </a:lnTo>
                <a:lnTo>
                  <a:pt x="1984401" y="4543553"/>
                </a:lnTo>
                <a:lnTo>
                  <a:pt x="1958430" y="4551706"/>
                </a:lnTo>
                <a:cubicBezTo>
                  <a:pt x="1816625" y="4589537"/>
                  <a:pt x="1665857" y="4609917"/>
                  <a:pt x="1509539" y="4609917"/>
                </a:cubicBezTo>
                <a:cubicBezTo>
                  <a:pt x="675844" y="4609917"/>
                  <a:pt x="0" y="4030225"/>
                  <a:pt x="0" y="3315139"/>
                </a:cubicBezTo>
                <a:cubicBezTo>
                  <a:pt x="0" y="2778825"/>
                  <a:pt x="380162" y="2318669"/>
                  <a:pt x="921959" y="2122111"/>
                </a:cubicBezTo>
                <a:lnTo>
                  <a:pt x="1008204" y="2095036"/>
                </a:lnTo>
                <a:lnTo>
                  <a:pt x="971018" y="2036130"/>
                </a:lnTo>
                <a:cubicBezTo>
                  <a:pt x="924696" y="1941964"/>
                  <a:pt x="899081" y="1838436"/>
                  <a:pt x="899081" y="1729763"/>
                </a:cubicBezTo>
                <a:cubicBezTo>
                  <a:pt x="899081" y="1295072"/>
                  <a:pt x="1308921" y="942685"/>
                  <a:pt x="1814485" y="942685"/>
                </a:cubicBezTo>
                <a:cubicBezTo>
                  <a:pt x="1846083" y="942685"/>
                  <a:pt x="1877307" y="944061"/>
                  <a:pt x="1908080" y="946748"/>
                </a:cubicBezTo>
                <a:lnTo>
                  <a:pt x="1971188" y="955030"/>
                </a:lnTo>
                <a:lnTo>
                  <a:pt x="2022200" y="857673"/>
                </a:lnTo>
                <a:cubicBezTo>
                  <a:pt x="2324055" y="346804"/>
                  <a:pt x="2912778" y="0"/>
                  <a:pt x="358960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二、</a:t>
            </a:r>
            <a:r>
              <a:rPr lang="en-US" altLang="zh-CN" dirty="0" smtClean="0">
                <a:solidFill>
                  <a:schemeClr val="tx1"/>
                </a:solidFill>
              </a:rPr>
              <a:t> SSH </a:t>
            </a:r>
            <a:r>
              <a:rPr lang="zh-CN" altLang="en-US" dirty="0" smtClean="0">
                <a:solidFill>
                  <a:schemeClr val="tx1"/>
                </a:solidFill>
              </a:rPr>
              <a:t>架构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>
            <a:off x="9089373" y="2511706"/>
            <a:ext cx="3727049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2918839" y="1826514"/>
            <a:ext cx="2818732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隐藏数据库的实现细节，为优化带来困难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5663163" y="4183910"/>
            <a:ext cx="0" cy="2043896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555583" y="6510895"/>
            <a:ext cx="9896355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非单向依赖， 被接口层侵入；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接口设计难度高，大量使用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作为输入输出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不彻底的抽象，业务逻辑侵入接口层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边界模糊， 服务之间耦合度高，关系复杂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0531803" y="6102213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spc="-15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可扩展性差</a:t>
            </a:r>
            <a:endParaRPr lang="zh-CN" altLang="en-US" sz="4000" spc="-15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2127781" y="684555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性能提升困难</a:t>
            </a:r>
          </a:p>
        </p:txBody>
      </p:sp>
      <p:sp>
        <p:nvSpPr>
          <p:cNvPr id="68" name="矩形 67"/>
          <p:cNvSpPr/>
          <p:nvPr/>
        </p:nvSpPr>
        <p:spPr>
          <a:xfrm>
            <a:off x="10531803" y="743033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臃肿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9756700" y="811212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学习周期长</a:t>
            </a:r>
          </a:p>
        </p:txBody>
      </p:sp>
      <p:sp>
        <p:nvSpPr>
          <p:cNvPr id="70" name="矩形 69"/>
          <p:cNvSpPr/>
          <p:nvPr/>
        </p:nvSpPr>
        <p:spPr>
          <a:xfrm>
            <a:off x="12963646" y="8532180"/>
            <a:ext cx="205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pc="-3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合作成本高</a:t>
            </a:r>
            <a:endParaRPr lang="zh-CN" altLang="en-US" spc="-3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2375957" y="4889170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测试难度大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3884316" y="7614999"/>
            <a:ext cx="18838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spc="-15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上线风险高</a:t>
            </a:r>
            <a:endParaRPr lang="zh-CN" altLang="en-US" sz="2800" b="1" spc="-15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2928980" y="5509805"/>
            <a:ext cx="18838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spc="-15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难用新技术</a:t>
            </a:r>
            <a:endParaRPr lang="zh-CN" altLang="en-US" sz="2800" b="1" spc="-1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3666441" y="597870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spc="-1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单一数据库</a:t>
            </a:r>
            <a:endParaRPr lang="zh-CN" altLang="en-US" sz="1800" spc="-1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9927265" y="713794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spc="-1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版本控制复杂</a:t>
            </a:r>
            <a:endParaRPr lang="zh-CN" altLang="en-US" sz="1800" spc="-1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3088151" y="6602410"/>
            <a:ext cx="986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spc="-1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设计难度高</a:t>
            </a:r>
            <a:endParaRPr lang="zh-CN" altLang="en-US" sz="1400" spc="-1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3393085" y="6275298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-15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代码耦合</a:t>
            </a:r>
            <a:endParaRPr lang="zh-CN" altLang="en-US" sz="1600" spc="-15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14774659" y="7259048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-15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侵入性强</a:t>
            </a:r>
            <a:endParaRPr lang="zh-CN" altLang="en-US" sz="1600" spc="-15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4681684" y="8213093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-15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类关系复杂</a:t>
            </a:r>
            <a:endParaRPr lang="zh-CN" altLang="en-US" sz="1600" spc="-15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1849238" y="528090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-1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开发分支多</a:t>
            </a:r>
            <a:endParaRPr lang="zh-CN" altLang="en-US" sz="1600" spc="-1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13681750" y="5229732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pc="-1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多次测试</a:t>
            </a:r>
            <a:endParaRPr lang="zh-CN" altLang="en-US" sz="1200" spc="-1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11906538" y="5602092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pc="-1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测试环境构建难</a:t>
            </a:r>
            <a:endParaRPr lang="zh-CN" altLang="en-US" sz="1200" spc="-1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10452294" y="864663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spc="-15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分支合并频繁</a:t>
            </a:r>
            <a:endParaRPr lang="zh-CN" altLang="en-US" sz="1800" spc="-1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88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三</a:t>
            </a:r>
            <a:r>
              <a:rPr lang="zh-CN" altLang="en-US" dirty="0" smtClean="0">
                <a:solidFill>
                  <a:schemeClr val="tx1"/>
                </a:solidFill>
              </a:rPr>
              <a:t>、重构的时机选择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60829" y="2189194"/>
            <a:ext cx="1076446" cy="9028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很忙</a:t>
            </a:r>
          </a:p>
        </p:txBody>
      </p:sp>
      <p:sp>
        <p:nvSpPr>
          <p:cNvPr id="5" name="矩形 4"/>
          <p:cNvSpPr/>
          <p:nvPr/>
        </p:nvSpPr>
        <p:spPr>
          <a:xfrm>
            <a:off x="3460829" y="3092020"/>
            <a:ext cx="1076446" cy="671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较忙</a:t>
            </a:r>
          </a:p>
        </p:txBody>
      </p:sp>
      <p:sp>
        <p:nvSpPr>
          <p:cNvPr id="6" name="矩形 5"/>
          <p:cNvSpPr/>
          <p:nvPr/>
        </p:nvSpPr>
        <p:spPr>
          <a:xfrm>
            <a:off x="3460829" y="3763353"/>
            <a:ext cx="1076446" cy="7292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</a:t>
            </a:r>
            <a:endParaRPr lang="zh-CN" altLang="en-US" sz="2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60829" y="4492557"/>
            <a:ext cx="1076446" cy="671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较忙</a:t>
            </a:r>
          </a:p>
        </p:txBody>
      </p:sp>
      <p:sp>
        <p:nvSpPr>
          <p:cNvPr id="8" name="矩形 7"/>
          <p:cNvSpPr/>
          <p:nvPr/>
        </p:nvSpPr>
        <p:spPr>
          <a:xfrm>
            <a:off x="3460829" y="5156200"/>
            <a:ext cx="1076446" cy="92050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很忙</a:t>
            </a:r>
          </a:p>
        </p:txBody>
      </p:sp>
      <p:sp>
        <p:nvSpPr>
          <p:cNvPr id="9" name="矩形 8"/>
          <p:cNvSpPr/>
          <p:nvPr/>
        </p:nvSpPr>
        <p:spPr>
          <a:xfrm>
            <a:off x="3460829" y="6076709"/>
            <a:ext cx="1076446" cy="671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较忙</a:t>
            </a:r>
          </a:p>
        </p:txBody>
      </p:sp>
      <p:sp>
        <p:nvSpPr>
          <p:cNvPr id="10" name="矩形 9"/>
          <p:cNvSpPr/>
          <p:nvPr/>
        </p:nvSpPr>
        <p:spPr>
          <a:xfrm>
            <a:off x="3460829" y="6748042"/>
            <a:ext cx="1076446" cy="7292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</a:t>
            </a:r>
          </a:p>
        </p:txBody>
      </p:sp>
      <p:sp>
        <p:nvSpPr>
          <p:cNvPr id="11" name="矩形 10"/>
          <p:cNvSpPr/>
          <p:nvPr/>
        </p:nvSpPr>
        <p:spPr>
          <a:xfrm>
            <a:off x="3460829" y="7477246"/>
            <a:ext cx="1076446" cy="671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较忙</a:t>
            </a:r>
          </a:p>
        </p:txBody>
      </p:sp>
      <p:sp>
        <p:nvSpPr>
          <p:cNvPr id="14" name="矩形 13"/>
          <p:cNvSpPr/>
          <p:nvPr/>
        </p:nvSpPr>
        <p:spPr>
          <a:xfrm>
            <a:off x="6336241" y="2189194"/>
            <a:ext cx="1116000" cy="2660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很忙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流程图: 合并 14"/>
          <p:cNvSpPr/>
          <p:nvPr/>
        </p:nvSpPr>
        <p:spPr>
          <a:xfrm>
            <a:off x="6113523" y="8951511"/>
            <a:ext cx="1538287" cy="261937"/>
          </a:xfrm>
          <a:prstGeom prst="flowChartMerg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60829" y="8148578"/>
            <a:ext cx="1076446" cy="80293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很忙</a:t>
            </a:r>
          </a:p>
        </p:txBody>
      </p:sp>
      <p:sp>
        <p:nvSpPr>
          <p:cNvPr id="17" name="流程图: 合并 16"/>
          <p:cNvSpPr/>
          <p:nvPr/>
        </p:nvSpPr>
        <p:spPr>
          <a:xfrm>
            <a:off x="3229908" y="8951511"/>
            <a:ext cx="1538287" cy="261937"/>
          </a:xfrm>
          <a:prstGeom prst="flowChartMerg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60829" y="124718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理想</a:t>
            </a:r>
          </a:p>
        </p:txBody>
      </p:sp>
      <p:sp>
        <p:nvSpPr>
          <p:cNvPr id="23" name="矩形 22"/>
          <p:cNvSpPr/>
          <p:nvPr/>
        </p:nvSpPr>
        <p:spPr>
          <a:xfrm>
            <a:off x="6336241" y="4849794"/>
            <a:ext cx="1116000" cy="327869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很忙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36241" y="8148577"/>
            <a:ext cx="1116000" cy="80293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很忙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93356" y="2189194"/>
            <a:ext cx="1539433" cy="0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693356" y="4492557"/>
            <a:ext cx="1539433" cy="0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93356" y="8200957"/>
            <a:ext cx="1539433" cy="0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693356" y="9213448"/>
            <a:ext cx="1539433" cy="0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1465943" y="2189194"/>
            <a:ext cx="0" cy="2303363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1465943" y="4492557"/>
            <a:ext cx="0" cy="3645975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1465943" y="8200957"/>
            <a:ext cx="0" cy="101249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86459" y="3048487"/>
            <a:ext cx="1245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0429" y="5644236"/>
            <a:ext cx="1245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459" y="8414815"/>
            <a:ext cx="1245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336241" y="124718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现实</a:t>
            </a:r>
          </a:p>
        </p:txBody>
      </p:sp>
      <p:sp>
        <p:nvSpPr>
          <p:cNvPr id="52" name="矩形 51"/>
          <p:cNvSpPr/>
          <p:nvPr/>
        </p:nvSpPr>
        <p:spPr>
          <a:xfrm>
            <a:off x="12251461" y="2189194"/>
            <a:ext cx="1116000" cy="2660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</a:p>
        </p:txBody>
      </p:sp>
      <p:sp>
        <p:nvSpPr>
          <p:cNvPr id="53" name="流程图: 合并 52"/>
          <p:cNvSpPr/>
          <p:nvPr/>
        </p:nvSpPr>
        <p:spPr>
          <a:xfrm>
            <a:off x="12028743" y="8951511"/>
            <a:ext cx="1538287" cy="261937"/>
          </a:xfrm>
          <a:prstGeom prst="flowChartMerg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2251461" y="4849794"/>
            <a:ext cx="1116000" cy="327869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</a:p>
        </p:txBody>
      </p:sp>
      <p:sp>
        <p:nvSpPr>
          <p:cNvPr id="55" name="矩形 54"/>
          <p:cNvSpPr/>
          <p:nvPr/>
        </p:nvSpPr>
        <p:spPr>
          <a:xfrm>
            <a:off x="12251461" y="8148577"/>
            <a:ext cx="1116000" cy="80293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</a:p>
        </p:txBody>
      </p:sp>
      <p:sp>
        <p:nvSpPr>
          <p:cNvPr id="56" name="矩形 55"/>
          <p:cNvSpPr/>
          <p:nvPr/>
        </p:nvSpPr>
        <p:spPr>
          <a:xfrm>
            <a:off x="14339568" y="2189193"/>
            <a:ext cx="1116000" cy="172075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重构</a:t>
            </a:r>
          </a:p>
        </p:txBody>
      </p:sp>
      <p:sp>
        <p:nvSpPr>
          <p:cNvPr id="57" name="矩形 56"/>
          <p:cNvSpPr/>
          <p:nvPr/>
        </p:nvSpPr>
        <p:spPr>
          <a:xfrm>
            <a:off x="14339568" y="4007676"/>
            <a:ext cx="1116000" cy="157415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重构</a:t>
            </a:r>
          </a:p>
        </p:txBody>
      </p:sp>
      <p:sp>
        <p:nvSpPr>
          <p:cNvPr id="58" name="矩形 57"/>
          <p:cNvSpPr/>
          <p:nvPr/>
        </p:nvSpPr>
        <p:spPr>
          <a:xfrm>
            <a:off x="14339568" y="5679564"/>
            <a:ext cx="1116000" cy="157415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重构</a:t>
            </a:r>
          </a:p>
        </p:txBody>
      </p:sp>
      <p:sp>
        <p:nvSpPr>
          <p:cNvPr id="59" name="矩形 58"/>
          <p:cNvSpPr/>
          <p:nvPr/>
        </p:nvSpPr>
        <p:spPr>
          <a:xfrm>
            <a:off x="14339568" y="7351453"/>
            <a:ext cx="1116000" cy="157415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重构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2844800" y="8138532"/>
            <a:ext cx="108439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2984500" y="4492557"/>
            <a:ext cx="1070420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流程图: 合并 61"/>
          <p:cNvSpPr/>
          <p:nvPr/>
        </p:nvSpPr>
        <p:spPr>
          <a:xfrm>
            <a:off x="14128425" y="8911559"/>
            <a:ext cx="1538287" cy="261937"/>
          </a:xfrm>
          <a:prstGeom prst="flowChartMerg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431035" y="2189194"/>
            <a:ext cx="1116000" cy="26606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重构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431035" y="4920281"/>
            <a:ext cx="1116000" cy="405279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重构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9475515" y="124718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失败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3334165" y="124718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最佳实践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>
            <a:off x="7452241" y="4492557"/>
            <a:ext cx="1798966" cy="388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7494168" y="8117298"/>
            <a:ext cx="1757039" cy="7942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图片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9031" y="2542040"/>
            <a:ext cx="448967" cy="506447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13412143" y="3059551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70%</a:t>
            </a:r>
            <a:endParaRPr lang="zh-CN" altLang="en-US" dirty="0"/>
          </a:p>
        </p:txBody>
      </p:sp>
      <p:cxnSp>
        <p:nvCxnSpPr>
          <p:cNvPr id="76" name="直接箭头连接符 75"/>
          <p:cNvCxnSpPr/>
          <p:nvPr/>
        </p:nvCxnSpPr>
        <p:spPr>
          <a:xfrm flipH="1">
            <a:off x="13567030" y="3650513"/>
            <a:ext cx="561395" cy="0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图片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457" y="7153158"/>
            <a:ext cx="448967" cy="506447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13462569" y="7670669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0%</a:t>
            </a:r>
            <a:endParaRPr lang="zh-CN" altLang="en-US" dirty="0"/>
          </a:p>
        </p:txBody>
      </p:sp>
      <p:cxnSp>
        <p:nvCxnSpPr>
          <p:cNvPr id="80" name="直接箭头连接符 79"/>
          <p:cNvCxnSpPr/>
          <p:nvPr/>
        </p:nvCxnSpPr>
        <p:spPr>
          <a:xfrm>
            <a:off x="13617456" y="8291561"/>
            <a:ext cx="561395" cy="0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96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四、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基础设施支持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60186" y="1308100"/>
            <a:ext cx="2743200" cy="7747000"/>
          </a:xfrm>
          <a:prstGeom prst="roundRect">
            <a:avLst>
              <a:gd name="adj" fmla="val 463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过程支持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209148" y="6945655"/>
            <a:ext cx="12480795" cy="2109445"/>
          </a:xfrm>
          <a:prstGeom prst="roundRect">
            <a:avLst>
              <a:gd name="adj" fmla="val 463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运行环境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10759248" y="1308100"/>
            <a:ext cx="4930695" cy="5484586"/>
          </a:xfrm>
          <a:prstGeom prst="roundRect">
            <a:avLst>
              <a:gd name="adj" fmla="val 463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209148" y="1288935"/>
            <a:ext cx="7444338" cy="2178974"/>
          </a:xfrm>
          <a:prstGeom prst="roundRect">
            <a:avLst>
              <a:gd name="adj" fmla="val 463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微服务系统</a:t>
            </a:r>
            <a:endParaRPr lang="zh-CN" altLang="en-US" sz="4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86757" y="2105478"/>
            <a:ext cx="2088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任务管理</a:t>
            </a:r>
            <a:endParaRPr lang="en-US" altLang="zh-CN" sz="2800" dirty="0" smtClean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jira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Redmine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6756" y="3487075"/>
            <a:ext cx="2088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版本控制</a:t>
            </a:r>
            <a:endParaRPr lang="en-US" altLang="zh-CN" sz="2800" dirty="0" smtClean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git,svn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6755" y="4868672"/>
            <a:ext cx="2088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代码审核</a:t>
            </a:r>
            <a:endParaRPr lang="en-US" altLang="zh-CN" sz="2800" dirty="0" smtClean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gitlab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gerrit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04897" y="6250269"/>
            <a:ext cx="2088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代码审计</a:t>
            </a:r>
            <a:endParaRPr lang="en-US" altLang="zh-CN" sz="2800" dirty="0" smtClean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pmd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, sonar)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04897" y="7631866"/>
            <a:ext cx="2088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自动部署</a:t>
            </a:r>
            <a:endParaRPr lang="en-US" altLang="zh-CN" sz="2800" dirty="0" smtClean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(Jenkins)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87900" y="7229020"/>
            <a:ext cx="1980000" cy="1554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虚拟化</a:t>
            </a:r>
            <a:endParaRPr lang="en-US" altLang="zh-CN" sz="2800" dirty="0" smtClean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(VMWare, AWS, 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Docker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871720" y="7229020"/>
            <a:ext cx="1980000" cy="1554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监控报警</a:t>
            </a:r>
            <a:endParaRPr lang="en-US" altLang="zh-CN" sz="2800" dirty="0" smtClean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Zabbix,Ganglia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29810" y="7229020"/>
            <a:ext cx="1980000" cy="1554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并行计算</a:t>
            </a:r>
            <a:endParaRPr lang="en-US" altLang="zh-CN" sz="2800" dirty="0" smtClean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(Hadoop, Spark)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113630" y="7229020"/>
            <a:ext cx="1980000" cy="1554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消息系统</a:t>
            </a:r>
            <a:endParaRPr lang="en-US" altLang="zh-CN" sz="2800" dirty="0" smtClean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ActiveMQ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Kafka)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355541" y="7222954"/>
            <a:ext cx="1980000" cy="1554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网关</a:t>
            </a:r>
            <a:endParaRPr lang="en-US" altLang="zh-CN" sz="2800" dirty="0" smtClean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Zuul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Nginx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209148" y="3673580"/>
            <a:ext cx="7444338" cy="3163929"/>
          </a:xfrm>
          <a:prstGeom prst="roundRect">
            <a:avLst>
              <a:gd name="adj" fmla="val 463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b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架构支持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09250" y="4061068"/>
            <a:ext cx="1944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基础框架</a:t>
            </a:r>
            <a:endParaRPr lang="en-US" altLang="zh-CN" sz="2800" dirty="0" smtClean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springboot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, Netflix, 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Dubbo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57361" y="4061068"/>
            <a:ext cx="1944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服务注册</a:t>
            </a:r>
            <a:endParaRPr lang="en-US" altLang="zh-CN" sz="2800" dirty="0" smtClean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(Eureka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zookeeper)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390969" y="4061068"/>
            <a:ext cx="1944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配置管理</a:t>
            </a:r>
            <a:endParaRPr lang="en-US" altLang="zh-CN" sz="2800" dirty="0" smtClean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(spring 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config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109250" y="5399434"/>
            <a:ext cx="1944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Metrics</a:t>
            </a:r>
            <a:endParaRPr lang="en-US" altLang="zh-CN" sz="2800" dirty="0" smtClean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(spring metrics)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257361" y="5399434"/>
            <a:ext cx="1944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Logging</a:t>
            </a: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(ELK)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390969" y="5418739"/>
            <a:ext cx="1944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容错</a:t>
            </a:r>
            <a:endParaRPr lang="en-US" altLang="zh-CN" sz="2800" dirty="0" smtClean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Hystrix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941253" y="3739664"/>
            <a:ext cx="2160000" cy="12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数据仓库</a:t>
            </a:r>
            <a:endParaRPr lang="en-US" altLang="zh-CN" sz="2800" dirty="0" smtClean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Hbase,Hive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3224595" y="3739664"/>
            <a:ext cx="2160000" cy="12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关系数据库</a:t>
            </a:r>
            <a:endParaRPr lang="en-US" altLang="zh-CN" sz="2800" dirty="0" smtClean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MySQL,Postgre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3224595" y="5238331"/>
            <a:ext cx="2160000" cy="12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图数据库</a:t>
            </a:r>
            <a:endParaRPr lang="en-US" altLang="zh-CN" sz="2800" dirty="0" smtClean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(neo4j)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0933630" y="2081526"/>
            <a:ext cx="2160000" cy="12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内存数据库</a:t>
            </a:r>
            <a:endParaRPr lang="en-US" altLang="zh-CN" sz="2800" dirty="0" smtClean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redis,couchbase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941253" y="5236701"/>
            <a:ext cx="2160000" cy="12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全文检索</a:t>
            </a:r>
            <a:endParaRPr lang="en-US" altLang="zh-CN" sz="2800" dirty="0" smtClean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(elastic</a:t>
            </a:r>
            <a:r>
              <a:rPr lang="zh-CN" altLang="en-US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solar)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3224595" y="2051478"/>
            <a:ext cx="2160000" cy="12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文档数据库</a:t>
            </a:r>
            <a:endParaRPr lang="en-US" altLang="zh-CN" sz="2800" dirty="0" smtClean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Mongodb</a:t>
            </a:r>
            <a:r>
              <a:rPr lang="en-US" altLang="zh-CN" sz="20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326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/>
          <p:cNvCxnSpPr/>
          <p:nvPr/>
        </p:nvCxnSpPr>
        <p:spPr>
          <a:xfrm>
            <a:off x="4586514" y="1335314"/>
            <a:ext cx="0" cy="5619582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五、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软件过程支持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37" y="6891502"/>
            <a:ext cx="15558712" cy="24855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27" y="1195565"/>
            <a:ext cx="3471801" cy="52106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6343" y="1195565"/>
            <a:ext cx="4974049" cy="44940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522" y="1139992"/>
            <a:ext cx="4740724" cy="5266202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148637" y="1703216"/>
            <a:ext cx="1186677" cy="66952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936343" y="1703216"/>
            <a:ext cx="1186677" cy="66952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13919200" y="1703216"/>
            <a:ext cx="1186677" cy="66952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11429741" y="8286058"/>
            <a:ext cx="2177143" cy="66952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912458" y="2485671"/>
            <a:ext cx="2340000" cy="2340000"/>
          </a:xfrm>
          <a:prstGeom prst="ellipse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739701" y="4508618"/>
            <a:ext cx="2340000" cy="2340000"/>
          </a:xfrm>
          <a:prstGeom prst="ellipse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快速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082458" y="4508618"/>
            <a:ext cx="2340000" cy="2340000"/>
          </a:xfrm>
          <a:prstGeom prst="ellipse">
            <a:avLst/>
          </a:prstGeom>
          <a:solidFill>
            <a:schemeClr val="accent4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持续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3756825" y="3615502"/>
            <a:ext cx="2761442" cy="2160000"/>
          </a:xfrm>
          <a:prstGeom prst="triangle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/>
              <a:t>Jira</a:t>
            </a:r>
            <a:endParaRPr lang="zh-CN" altLang="en-US" sz="6000" dirty="0"/>
          </a:p>
        </p:txBody>
      </p:sp>
      <p:cxnSp>
        <p:nvCxnSpPr>
          <p:cNvPr id="23" name="曲线连接符 22"/>
          <p:cNvCxnSpPr>
            <a:endCxn id="7" idx="2"/>
          </p:cNvCxnSpPr>
          <p:nvPr/>
        </p:nvCxnSpPr>
        <p:spPr>
          <a:xfrm rot="10800000">
            <a:off x="1850429" y="6406194"/>
            <a:ext cx="2953803" cy="2073006"/>
          </a:xfrm>
          <a:prstGeom prst="curvedConnector2">
            <a:avLst/>
          </a:prstGeom>
          <a:ln w="5715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曲线连接符 27"/>
          <p:cNvCxnSpPr/>
          <p:nvPr/>
        </p:nvCxnSpPr>
        <p:spPr>
          <a:xfrm rot="5400000" flipH="1" flipV="1">
            <a:off x="7888026" y="6310846"/>
            <a:ext cx="2358786" cy="1288100"/>
          </a:xfrm>
          <a:prstGeom prst="curvedConnector3">
            <a:avLst/>
          </a:prstGeom>
          <a:ln w="5715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/>
          <p:cNvCxnSpPr/>
          <p:nvPr/>
        </p:nvCxnSpPr>
        <p:spPr>
          <a:xfrm rot="5400000" flipH="1" flipV="1">
            <a:off x="12934597" y="6809568"/>
            <a:ext cx="720980" cy="1"/>
          </a:xfrm>
          <a:prstGeom prst="curvedConnector3">
            <a:avLst/>
          </a:prstGeom>
          <a:ln w="5715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67950" y="6940194"/>
            <a:ext cx="1541067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1117942" y="1340359"/>
            <a:ext cx="0" cy="5619582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76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六、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日志与跟踪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895549" y="1987693"/>
            <a:ext cx="2640458" cy="6145854"/>
          </a:xfrm>
          <a:prstGeom prst="roundRect">
            <a:avLst>
              <a:gd name="adj" fmla="val 463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 Server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277179" y="2686362"/>
            <a:ext cx="1768643" cy="1328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400" b="1" spc="-15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2400" b="1" spc="-15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流程图: 多文档 41"/>
          <p:cNvSpPr/>
          <p:nvPr/>
        </p:nvSpPr>
        <p:spPr>
          <a:xfrm>
            <a:off x="1194275" y="4256057"/>
            <a:ext cx="1832997" cy="1242365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accent1">
                    <a:lumMod val="50000"/>
                  </a:schemeClr>
                </a:solidFill>
              </a:rPr>
              <a:t>log files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流程图: 过程 42"/>
          <p:cNvSpPr/>
          <p:nvPr/>
        </p:nvSpPr>
        <p:spPr>
          <a:xfrm>
            <a:off x="1413991" y="3270166"/>
            <a:ext cx="1495020" cy="648312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solidFill>
                  <a:schemeClr val="accent1">
                    <a:lumMod val="50000"/>
                  </a:schemeClr>
                </a:solidFill>
              </a:rPr>
              <a:t>Logback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176237" y="5670614"/>
            <a:ext cx="1832997" cy="2243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400" b="1" spc="-15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Flume Agent</a:t>
            </a:r>
            <a:endParaRPr lang="zh-CN" altLang="en-US" sz="2400" b="1" spc="-15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流程图: 过程 48"/>
          <p:cNvSpPr/>
          <p:nvPr/>
        </p:nvSpPr>
        <p:spPr>
          <a:xfrm>
            <a:off x="1458932" y="6132996"/>
            <a:ext cx="1267607" cy="432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</a:rPr>
              <a:t>Source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流程图: 过程 49"/>
          <p:cNvSpPr/>
          <p:nvPr/>
        </p:nvSpPr>
        <p:spPr>
          <a:xfrm>
            <a:off x="1458932" y="6712776"/>
            <a:ext cx="1267607" cy="432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</a:rPr>
              <a:t>Channel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流程图: 过程 50"/>
          <p:cNvSpPr/>
          <p:nvPr/>
        </p:nvSpPr>
        <p:spPr>
          <a:xfrm>
            <a:off x="1458932" y="7333459"/>
            <a:ext cx="1267607" cy="432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</a:rPr>
              <a:t>Sink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2092735" y="6564996"/>
            <a:ext cx="0" cy="147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2092735" y="7144776"/>
            <a:ext cx="0" cy="18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60"/>
          <p:cNvSpPr/>
          <p:nvPr/>
        </p:nvSpPr>
        <p:spPr>
          <a:xfrm>
            <a:off x="3984508" y="1968500"/>
            <a:ext cx="2743200" cy="6145854"/>
          </a:xfrm>
          <a:prstGeom prst="roundRect">
            <a:avLst>
              <a:gd name="adj" fmla="val 463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319122" y="2743368"/>
            <a:ext cx="2088000" cy="752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pc="-15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Logging Topic</a:t>
            </a:r>
            <a:endParaRPr lang="zh-CN" altLang="en-US" sz="2400" spc="-15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319122" y="4151039"/>
            <a:ext cx="2088000" cy="752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pc="-15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Logging Topic</a:t>
            </a:r>
            <a:endParaRPr lang="zh-CN" altLang="en-US" sz="2400" spc="-15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3" name="直接箭头连接符 102"/>
          <p:cNvCxnSpPr>
            <a:stCxn id="43" idx="2"/>
          </p:cNvCxnSpPr>
          <p:nvPr/>
        </p:nvCxnSpPr>
        <p:spPr>
          <a:xfrm>
            <a:off x="2161501" y="3918478"/>
            <a:ext cx="0" cy="8390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>
            <a:off x="2161499" y="5302456"/>
            <a:ext cx="1" cy="6911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4319122" y="5558710"/>
            <a:ext cx="2088000" cy="752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pc="-15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Logging Topic</a:t>
            </a:r>
            <a:endParaRPr lang="zh-CN" altLang="en-US" sz="2400" spc="-15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4292521" y="6966381"/>
            <a:ext cx="2088000" cy="752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pc="-15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</a:rPr>
              <a:t>Logging Topic</a:t>
            </a:r>
            <a:endParaRPr lang="zh-CN" altLang="en-US" sz="2400" spc="-15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4" name="直接箭头连接符 113"/>
          <p:cNvCxnSpPr/>
          <p:nvPr/>
        </p:nvCxnSpPr>
        <p:spPr>
          <a:xfrm>
            <a:off x="3512180" y="4071636"/>
            <a:ext cx="4723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/>
          <p:nvPr/>
        </p:nvCxnSpPr>
        <p:spPr>
          <a:xfrm>
            <a:off x="3512180" y="7127945"/>
            <a:ext cx="4723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组合 128"/>
          <p:cNvGrpSpPr/>
          <p:nvPr/>
        </p:nvGrpSpPr>
        <p:grpSpPr>
          <a:xfrm>
            <a:off x="6680923" y="5842332"/>
            <a:ext cx="5935065" cy="1006838"/>
            <a:chOff x="6611266" y="6007290"/>
            <a:chExt cx="5935065" cy="1006838"/>
          </a:xfrm>
        </p:grpSpPr>
        <p:sp>
          <p:nvSpPr>
            <p:cNvPr id="93" name="圆角矩形 92"/>
            <p:cNvSpPr/>
            <p:nvPr/>
          </p:nvSpPr>
          <p:spPr>
            <a:xfrm>
              <a:off x="7093446" y="6007290"/>
              <a:ext cx="2743200" cy="1006838"/>
            </a:xfrm>
            <a:prstGeom prst="roundRect">
              <a:avLst>
                <a:gd name="adj" fmla="val 463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Alert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Kafka Consumer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10580005" y="6007290"/>
              <a:ext cx="1966326" cy="1006838"/>
            </a:xfrm>
            <a:prstGeom prst="roundRect">
              <a:avLst>
                <a:gd name="adj" fmla="val 463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报警平台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2" name="直接箭头连接符 111"/>
            <p:cNvCxnSpPr/>
            <p:nvPr/>
          </p:nvCxnSpPr>
          <p:spPr>
            <a:xfrm>
              <a:off x="6611266" y="6599745"/>
              <a:ext cx="47232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/>
            <p:nvPr/>
          </p:nvCxnSpPr>
          <p:spPr>
            <a:xfrm>
              <a:off x="9846498" y="6596614"/>
              <a:ext cx="72365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组合 129"/>
          <p:cNvGrpSpPr/>
          <p:nvPr/>
        </p:nvGrpSpPr>
        <p:grpSpPr>
          <a:xfrm>
            <a:off x="6703210" y="7107516"/>
            <a:ext cx="5907523" cy="1006838"/>
            <a:chOff x="6638808" y="7511068"/>
            <a:chExt cx="5907523" cy="1006838"/>
          </a:xfrm>
        </p:grpSpPr>
        <p:sp>
          <p:nvSpPr>
            <p:cNvPr id="94" name="圆角矩形 93"/>
            <p:cNvSpPr/>
            <p:nvPr/>
          </p:nvSpPr>
          <p:spPr>
            <a:xfrm>
              <a:off x="7111807" y="7511068"/>
              <a:ext cx="2743200" cy="1006838"/>
            </a:xfrm>
            <a:prstGeom prst="roundRect">
              <a:avLst>
                <a:gd name="adj" fmla="val 463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Tracer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Kafka Consumer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10580005" y="7511068"/>
              <a:ext cx="1966326" cy="1006838"/>
            </a:xfrm>
            <a:prstGeom prst="roundRect">
              <a:avLst>
                <a:gd name="adj" fmla="val 463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调用链分析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3" name="直接箭头连接符 112"/>
            <p:cNvCxnSpPr/>
            <p:nvPr/>
          </p:nvCxnSpPr>
          <p:spPr>
            <a:xfrm>
              <a:off x="6638808" y="8122762"/>
              <a:ext cx="47232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/>
            <p:cNvCxnSpPr/>
            <p:nvPr/>
          </p:nvCxnSpPr>
          <p:spPr>
            <a:xfrm>
              <a:off x="9855678" y="8102676"/>
              <a:ext cx="72365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组合 125"/>
          <p:cNvGrpSpPr/>
          <p:nvPr/>
        </p:nvGrpSpPr>
        <p:grpSpPr>
          <a:xfrm>
            <a:off x="6727708" y="2076593"/>
            <a:ext cx="8597504" cy="1006839"/>
            <a:chOff x="6638808" y="1579549"/>
            <a:chExt cx="8597504" cy="1006839"/>
          </a:xfrm>
        </p:grpSpPr>
        <p:sp>
          <p:nvSpPr>
            <p:cNvPr id="64" name="圆角矩形 63"/>
            <p:cNvSpPr/>
            <p:nvPr/>
          </p:nvSpPr>
          <p:spPr>
            <a:xfrm>
              <a:off x="7113150" y="1579550"/>
              <a:ext cx="2743200" cy="1006838"/>
            </a:xfrm>
            <a:prstGeom prst="roundRect">
              <a:avLst>
                <a:gd name="adj" fmla="val 463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Flume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Kafka Consumer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圆角矩形 66"/>
            <p:cNvSpPr/>
            <p:nvPr/>
          </p:nvSpPr>
          <p:spPr>
            <a:xfrm>
              <a:off x="10580005" y="1579550"/>
              <a:ext cx="1966326" cy="1006838"/>
            </a:xfrm>
            <a:prstGeom prst="roundRect">
              <a:avLst>
                <a:gd name="adj" fmla="val 463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日志仓库</a:t>
              </a:r>
              <a:endPara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(elastic)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3" name="直接箭头连接符 82"/>
            <p:cNvCxnSpPr/>
            <p:nvPr/>
          </p:nvCxnSpPr>
          <p:spPr>
            <a:xfrm>
              <a:off x="6638808" y="2155761"/>
              <a:ext cx="47232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/>
            <p:nvPr/>
          </p:nvCxnSpPr>
          <p:spPr>
            <a:xfrm>
              <a:off x="9856350" y="2082968"/>
              <a:ext cx="72365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圆角矩形 118"/>
            <p:cNvSpPr/>
            <p:nvPr/>
          </p:nvSpPr>
          <p:spPr>
            <a:xfrm>
              <a:off x="13269986" y="1579549"/>
              <a:ext cx="1966326" cy="1006838"/>
            </a:xfrm>
            <a:prstGeom prst="roundRect">
              <a:avLst>
                <a:gd name="adj" fmla="val 463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</a:t>
              </a:r>
              <a:endPara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(elastic)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0" name="直接箭头连接符 119"/>
            <p:cNvCxnSpPr/>
            <p:nvPr/>
          </p:nvCxnSpPr>
          <p:spPr>
            <a:xfrm>
              <a:off x="12546331" y="2082968"/>
              <a:ext cx="72365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组合 126"/>
          <p:cNvGrpSpPr/>
          <p:nvPr/>
        </p:nvGrpSpPr>
        <p:grpSpPr>
          <a:xfrm>
            <a:off x="6729722" y="3291436"/>
            <a:ext cx="8595490" cy="1006838"/>
            <a:chOff x="6640822" y="2936633"/>
            <a:chExt cx="8595490" cy="1006838"/>
          </a:xfrm>
        </p:grpSpPr>
        <p:sp>
          <p:nvSpPr>
            <p:cNvPr id="65" name="圆角矩形 64"/>
            <p:cNvSpPr/>
            <p:nvPr/>
          </p:nvSpPr>
          <p:spPr>
            <a:xfrm>
              <a:off x="7113150" y="2936633"/>
              <a:ext cx="2743200" cy="1006838"/>
            </a:xfrm>
            <a:prstGeom prst="roundRect">
              <a:avLst>
                <a:gd name="adj" fmla="val 463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Monitor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Kafka Consumer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10580005" y="2936633"/>
              <a:ext cx="1966326" cy="1006838"/>
            </a:xfrm>
            <a:prstGeom prst="roundRect">
              <a:avLst>
                <a:gd name="adj" fmla="val 463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监控代理</a:t>
              </a:r>
              <a:endPara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sz="2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zabbix</a:t>
              </a: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agent)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5" name="直接箭头连接符 84"/>
            <p:cNvCxnSpPr/>
            <p:nvPr/>
          </p:nvCxnSpPr>
          <p:spPr>
            <a:xfrm>
              <a:off x="6640822" y="3440052"/>
              <a:ext cx="47232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/>
            <p:cNvCxnSpPr/>
            <p:nvPr/>
          </p:nvCxnSpPr>
          <p:spPr>
            <a:xfrm>
              <a:off x="9856350" y="3440052"/>
              <a:ext cx="72365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圆角矩形 120"/>
            <p:cNvSpPr/>
            <p:nvPr/>
          </p:nvSpPr>
          <p:spPr>
            <a:xfrm>
              <a:off x="13269986" y="2936633"/>
              <a:ext cx="1966326" cy="1006838"/>
            </a:xfrm>
            <a:prstGeom prst="roundRect">
              <a:avLst>
                <a:gd name="adj" fmla="val 463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监控系统</a:t>
              </a:r>
              <a:endPara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sz="20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zabbix</a:t>
              </a: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2" name="直接箭头连接符 121"/>
            <p:cNvCxnSpPr/>
            <p:nvPr/>
          </p:nvCxnSpPr>
          <p:spPr>
            <a:xfrm>
              <a:off x="12546331" y="3440052"/>
              <a:ext cx="72365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组合 127"/>
          <p:cNvGrpSpPr/>
          <p:nvPr/>
        </p:nvGrpSpPr>
        <p:grpSpPr>
          <a:xfrm>
            <a:off x="6700166" y="4504253"/>
            <a:ext cx="8603918" cy="1079732"/>
            <a:chOff x="6632394" y="4430618"/>
            <a:chExt cx="8603918" cy="1079732"/>
          </a:xfrm>
        </p:grpSpPr>
        <p:sp>
          <p:nvSpPr>
            <p:cNvPr id="92" name="圆角矩形 91"/>
            <p:cNvSpPr/>
            <p:nvPr/>
          </p:nvSpPr>
          <p:spPr>
            <a:xfrm>
              <a:off x="7106408" y="4503512"/>
              <a:ext cx="2743200" cy="1006838"/>
            </a:xfrm>
            <a:prstGeom prst="roundRect">
              <a:avLst>
                <a:gd name="adj" fmla="val 463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Statistics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Kafka Consumer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圆角矩形 94"/>
            <p:cNvSpPr/>
            <p:nvPr/>
          </p:nvSpPr>
          <p:spPr>
            <a:xfrm>
              <a:off x="10576635" y="4474956"/>
              <a:ext cx="1966326" cy="1006838"/>
            </a:xfrm>
            <a:prstGeom prst="roundRect">
              <a:avLst>
                <a:gd name="adj" fmla="val 463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统计数据库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(Hive)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0" name="直接箭头连接符 109"/>
            <p:cNvCxnSpPr/>
            <p:nvPr/>
          </p:nvCxnSpPr>
          <p:spPr>
            <a:xfrm>
              <a:off x="6632394" y="5006931"/>
              <a:ext cx="47232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/>
            <p:cNvCxnSpPr/>
            <p:nvPr/>
          </p:nvCxnSpPr>
          <p:spPr>
            <a:xfrm>
              <a:off x="9851294" y="5006931"/>
              <a:ext cx="72365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圆角矩形 122"/>
            <p:cNvSpPr/>
            <p:nvPr/>
          </p:nvSpPr>
          <p:spPr>
            <a:xfrm>
              <a:off x="13269986" y="4430618"/>
              <a:ext cx="1966326" cy="1006838"/>
            </a:xfrm>
            <a:prstGeom prst="roundRect">
              <a:avLst>
                <a:gd name="adj" fmla="val 463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统计报表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4" name="直接箭头连接符 123"/>
            <p:cNvCxnSpPr/>
            <p:nvPr/>
          </p:nvCxnSpPr>
          <p:spPr>
            <a:xfrm>
              <a:off x="12544647" y="4967174"/>
              <a:ext cx="72365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149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七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监控与报警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65400" y="7581900"/>
            <a:ext cx="2387600" cy="914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使用率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07000" y="7581900"/>
            <a:ext cx="2044700" cy="914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磁盘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05700" y="7581900"/>
            <a:ext cx="2387600" cy="914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内存使用率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47300" y="7581900"/>
            <a:ext cx="2387600" cy="914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带宽使用率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65400" y="6286500"/>
            <a:ext cx="2387600" cy="914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JVM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内存使用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07000" y="6286500"/>
            <a:ext cx="1587500" cy="914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线程数量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48500" y="6286500"/>
            <a:ext cx="2641600" cy="914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内存回收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800100" y="7353300"/>
            <a:ext cx="118872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19150" y="5969000"/>
            <a:ext cx="1186815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00100" y="4445000"/>
            <a:ext cx="120777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60184" y="7746712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系统监控</a:t>
            </a:r>
            <a:endParaRPr lang="zh-CN" altLang="en-US" i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0184" y="6451312"/>
            <a:ext cx="2037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JVM</a:t>
            </a:r>
            <a:r>
              <a:rPr lang="zh-CN" altLang="en-US" i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zh-CN" altLang="en-US" i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60184" y="493972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  <a:r>
              <a:rPr lang="zh-CN" altLang="en-US" i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zh-CN" altLang="en-US" i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0184" y="3225799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zh-CN" altLang="en-US" i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zh-CN" altLang="en-US" i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819150" y="2882900"/>
            <a:ext cx="1186815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60184" y="1841500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US" i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zh-CN" altLang="en-US" i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565400" y="4819651"/>
            <a:ext cx="1524000" cy="914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84980" y="4819651"/>
            <a:ext cx="1524000" cy="914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等待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004560" y="4819651"/>
            <a:ext cx="1524000" cy="914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活动会话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724140" y="4819651"/>
            <a:ext cx="1524000" cy="914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处理时间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443720" y="4819651"/>
            <a:ext cx="1524000" cy="914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进出流量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1163300" y="4819651"/>
            <a:ext cx="1524000" cy="914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状态码</a:t>
            </a:r>
          </a:p>
        </p:txBody>
      </p:sp>
      <p:sp>
        <p:nvSpPr>
          <p:cNvPr id="28" name="矩形 27"/>
          <p:cNvSpPr/>
          <p:nvPr/>
        </p:nvSpPr>
        <p:spPr>
          <a:xfrm>
            <a:off x="2565400" y="3200114"/>
            <a:ext cx="1524000" cy="914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QPS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346575" y="3200114"/>
            <a:ext cx="1524000" cy="914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127750" y="3200114"/>
            <a:ext cx="1524000" cy="914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系统错误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908925" y="3200114"/>
            <a:ext cx="1524000" cy="914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状态码</a:t>
            </a:r>
          </a:p>
        </p:txBody>
      </p:sp>
      <p:sp>
        <p:nvSpPr>
          <p:cNvPr id="32" name="矩形 31"/>
          <p:cNvSpPr/>
          <p:nvPr/>
        </p:nvSpPr>
        <p:spPr>
          <a:xfrm>
            <a:off x="2565400" y="1619323"/>
            <a:ext cx="1524000" cy="914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订单量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98950" y="1619323"/>
            <a:ext cx="1524000" cy="914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订单额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032500" y="1619323"/>
            <a:ext cx="2006600" cy="914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支付成功率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3173075" y="3334039"/>
            <a:ext cx="25654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第三方接口监控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3147675" y="4794537"/>
            <a:ext cx="25908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调用链监控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3131800" y="6166138"/>
            <a:ext cx="25654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数据库监控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106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PD模板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PD模板" id="{238F17BD-DAD5-074D-BC35-36F3371FED49}" vid="{9296799A-9D3C-2345-B433-7800C0EA26CC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MPD模板</Template>
  <TotalTime>1509</TotalTime>
  <Words>2283</Words>
  <Application>Microsoft Office PowerPoint</Application>
  <PresentationFormat>自定义</PresentationFormat>
  <Paragraphs>297</Paragraphs>
  <Slides>23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 Unicode MS</vt:lpstr>
      <vt:lpstr>Heiti SC Light</vt:lpstr>
      <vt:lpstr>黑体</vt:lpstr>
      <vt:lpstr>华文楷体</vt:lpstr>
      <vt:lpstr>宋体</vt:lpstr>
      <vt:lpstr>微软雅黑</vt:lpstr>
      <vt:lpstr>Arial</vt:lpstr>
      <vt:lpstr>Calibri</vt:lpstr>
      <vt:lpstr>MPD模板</vt:lpstr>
      <vt:lpstr>PowerPoint 演示文稿</vt:lpstr>
      <vt:lpstr>目录</vt:lpstr>
      <vt:lpstr>一、 开发现状</vt:lpstr>
      <vt:lpstr>二、 SSH 架构</vt:lpstr>
      <vt:lpstr>三、重构的时机选择</vt:lpstr>
      <vt:lpstr>四、 基础设施支持</vt:lpstr>
      <vt:lpstr>五、 软件过程支持</vt:lpstr>
      <vt:lpstr>六、 日志与跟踪</vt:lpstr>
      <vt:lpstr>七、 监控与报警</vt:lpstr>
      <vt:lpstr>八、 重构-技术选型</vt:lpstr>
      <vt:lpstr>九、 重构-横向拆分</vt:lpstr>
      <vt:lpstr>九、 重构-横向拆分</vt:lpstr>
      <vt:lpstr>九、 重构-横向拆分</vt:lpstr>
      <vt:lpstr>九、 重构-横向拆分</vt:lpstr>
      <vt:lpstr>九、 重构-横向拆分</vt:lpstr>
      <vt:lpstr>九、 重构-横向拆分</vt:lpstr>
      <vt:lpstr>九、 重构-横向拆分</vt:lpstr>
      <vt:lpstr>十、 重构-纵向拆分</vt:lpstr>
      <vt:lpstr>十一、 服务演化</vt:lpstr>
      <vt:lpstr>十一、 服务演化</vt:lpstr>
      <vt:lpstr>十二、 效果评估</vt:lpstr>
      <vt:lpstr>PowerPoint 演示文稿</vt:lpstr>
      <vt:lpstr>感谢您参加本届MPD！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李雄峰</cp:lastModifiedBy>
  <cp:revision>181</cp:revision>
  <dcterms:created xsi:type="dcterms:W3CDTF">2016-03-01T05:36:03Z</dcterms:created>
  <dcterms:modified xsi:type="dcterms:W3CDTF">2017-05-19T12:24:42Z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